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828" r:id="rId2"/>
    <p:sldMasterId id="2147483840" r:id="rId3"/>
  </p:sldMasterIdLst>
  <p:notesMasterIdLst>
    <p:notesMasterId r:id="rId20"/>
  </p:notesMasterIdLst>
  <p:handoutMasterIdLst>
    <p:handoutMasterId r:id="rId21"/>
  </p:handoutMasterIdLst>
  <p:sldIdLst>
    <p:sldId id="265" r:id="rId4"/>
    <p:sldId id="284" r:id="rId5"/>
    <p:sldId id="301" r:id="rId6"/>
    <p:sldId id="302" r:id="rId7"/>
    <p:sldId id="303" r:id="rId8"/>
    <p:sldId id="304" r:id="rId9"/>
    <p:sldId id="285" r:id="rId10"/>
    <p:sldId id="305" r:id="rId11"/>
    <p:sldId id="287" r:id="rId12"/>
    <p:sldId id="306" r:id="rId13"/>
    <p:sldId id="290" r:id="rId14"/>
    <p:sldId id="291" r:id="rId15"/>
    <p:sldId id="292" r:id="rId16"/>
    <p:sldId id="293" r:id="rId17"/>
    <p:sldId id="294" r:id="rId18"/>
    <p:sldId id="283" r:id="rId19"/>
  </p:sldIdLst>
  <p:sldSz cx="9144000" cy="6858000" type="screen4x3"/>
  <p:notesSz cx="6735763" cy="9866313"/>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1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19565" cy="493868"/>
          </a:xfrm>
          <a:prstGeom prst="rect">
            <a:avLst/>
          </a:prstGeom>
        </p:spPr>
        <p:txBody>
          <a:bodyPr vert="horz" lIns="90754" tIns="45377" rIns="90754" bIns="45377" rtlCol="0"/>
          <a:lstStyle>
            <a:lvl1pPr algn="l">
              <a:defRPr sz="1200"/>
            </a:lvl1pPr>
          </a:lstStyle>
          <a:p>
            <a:endParaRPr lang="pt-PT"/>
          </a:p>
        </p:txBody>
      </p:sp>
      <p:sp>
        <p:nvSpPr>
          <p:cNvPr id="3" name="Marcador de Posição da Data 2"/>
          <p:cNvSpPr>
            <a:spLocks noGrp="1"/>
          </p:cNvSpPr>
          <p:nvPr>
            <p:ph type="dt" sz="quarter" idx="1"/>
          </p:nvPr>
        </p:nvSpPr>
        <p:spPr>
          <a:xfrm>
            <a:off x="3814626" y="0"/>
            <a:ext cx="2919565" cy="493868"/>
          </a:xfrm>
          <a:prstGeom prst="rect">
            <a:avLst/>
          </a:prstGeom>
        </p:spPr>
        <p:txBody>
          <a:bodyPr vert="horz" lIns="90754" tIns="45377" rIns="90754" bIns="45377" rtlCol="0"/>
          <a:lstStyle>
            <a:lvl1pPr algn="r">
              <a:defRPr sz="1200"/>
            </a:lvl1pPr>
          </a:lstStyle>
          <a:p>
            <a:fld id="{B3A26CB1-DC2C-4FF0-BD56-A4D7590D98AB}" type="datetimeFigureOut">
              <a:rPr lang="pt-PT" smtClean="0"/>
              <a:t>10/03/2023</a:t>
            </a:fld>
            <a:endParaRPr lang="pt-PT"/>
          </a:p>
        </p:txBody>
      </p:sp>
      <p:sp>
        <p:nvSpPr>
          <p:cNvPr id="4" name="Marcador de Posição do Rodapé 3"/>
          <p:cNvSpPr>
            <a:spLocks noGrp="1"/>
          </p:cNvSpPr>
          <p:nvPr>
            <p:ph type="ftr" sz="quarter" idx="2"/>
          </p:nvPr>
        </p:nvSpPr>
        <p:spPr>
          <a:xfrm>
            <a:off x="0" y="9370868"/>
            <a:ext cx="2919565" cy="493867"/>
          </a:xfrm>
          <a:prstGeom prst="rect">
            <a:avLst/>
          </a:prstGeom>
        </p:spPr>
        <p:txBody>
          <a:bodyPr vert="horz" lIns="90754" tIns="45377" rIns="90754" bIns="45377" rtlCol="0" anchor="b"/>
          <a:lstStyle>
            <a:lvl1pPr algn="l">
              <a:defRPr sz="1200"/>
            </a:lvl1pPr>
          </a:lstStyle>
          <a:p>
            <a:endParaRPr lang="pt-PT"/>
          </a:p>
        </p:txBody>
      </p:sp>
      <p:sp>
        <p:nvSpPr>
          <p:cNvPr id="5" name="Marcador de Posição do Número do Diapositivo 4"/>
          <p:cNvSpPr>
            <a:spLocks noGrp="1"/>
          </p:cNvSpPr>
          <p:nvPr>
            <p:ph type="sldNum" sz="quarter" idx="3"/>
          </p:nvPr>
        </p:nvSpPr>
        <p:spPr>
          <a:xfrm>
            <a:off x="3814626" y="9370868"/>
            <a:ext cx="2919565" cy="493867"/>
          </a:xfrm>
          <a:prstGeom prst="rect">
            <a:avLst/>
          </a:prstGeom>
        </p:spPr>
        <p:txBody>
          <a:bodyPr vert="horz" lIns="90754" tIns="45377" rIns="90754" bIns="45377" rtlCol="0" anchor="b"/>
          <a:lstStyle>
            <a:lvl1pPr algn="r">
              <a:defRPr sz="1200"/>
            </a:lvl1pPr>
          </a:lstStyle>
          <a:p>
            <a:fld id="{8D66A9F2-31BD-4692-8EFC-1CC643778D8F}" type="slidenum">
              <a:rPr lang="pt-PT" smtClean="0"/>
              <a:t>‹nº›</a:t>
            </a:fld>
            <a:endParaRPr lang="pt-PT"/>
          </a:p>
        </p:txBody>
      </p:sp>
    </p:spTree>
    <p:extLst>
      <p:ext uri="{BB962C8B-B14F-4D97-AF65-F5344CB8AC3E}">
        <p14:creationId xmlns:p14="http://schemas.microsoft.com/office/powerpoint/2010/main" val="41138532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3C309B6F-3AD8-4C5E-8010-17134AF7C689}" type="datetimeFigureOut">
              <a:rPr lang="pt-PT" smtClean="0"/>
              <a:t>10/03/2023</a:t>
            </a:fld>
            <a:endParaRPr lang="pt-PT"/>
          </a:p>
        </p:txBody>
      </p:sp>
      <p:sp>
        <p:nvSpPr>
          <p:cNvPr id="4" name="Marcador de Posição da Imagem do Diapositivo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E45B752-3E40-4874-9538-345D0E8EF6BF}" type="slidenum">
              <a:rPr lang="pt-PT" smtClean="0"/>
              <a:t>‹nº›</a:t>
            </a:fld>
            <a:endParaRPr lang="pt-PT"/>
          </a:p>
        </p:txBody>
      </p:sp>
    </p:spTree>
    <p:extLst>
      <p:ext uri="{BB962C8B-B14F-4D97-AF65-F5344CB8AC3E}">
        <p14:creationId xmlns:p14="http://schemas.microsoft.com/office/powerpoint/2010/main" val="384772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0571BC24-D620-4042-96E6-F0811DDEE2EE}" type="datetime1">
              <a:rPr lang="pt-PT" smtClean="0"/>
              <a:t>10/03/2023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0251002D-A460-4B82-B12F-EF6730C40F95}" type="datetime1">
              <a:rPr lang="pt-PT" smtClean="0"/>
              <a:t>10/03/2023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3D7F9562-D551-4666-9827-23A017869B28}" type="datetime1">
              <a:rPr lang="pt-PT" smtClean="0"/>
              <a:t>10/03/2023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B583CE5B-4609-49CF-9650-37BC7EC81E20}" type="datetime1">
              <a:rPr lang="pt-PT" smtClean="0">
                <a:solidFill>
                  <a:prstClr val="black">
                    <a:tint val="75000"/>
                  </a:prstClr>
                </a:solidFill>
              </a:rPr>
              <a:t>10/03/2023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38402198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40DC48F0-4CFF-48D4-8A6A-8FD82CE528B9}" type="datetime1">
              <a:rPr lang="pt-PT" smtClean="0">
                <a:solidFill>
                  <a:prstClr val="black">
                    <a:tint val="75000"/>
                  </a:prstClr>
                </a:solidFill>
              </a:rPr>
              <a:t>10/03/2023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5862187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BCF0F41B-C501-4344-86B8-E1334D0D243F}" type="datetime1">
              <a:rPr lang="pt-PT" smtClean="0">
                <a:solidFill>
                  <a:prstClr val="black">
                    <a:tint val="75000"/>
                  </a:prstClr>
                </a:solidFill>
              </a:rPr>
              <a:t>10/03/2023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5824575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500569EC-28B7-4C53-93D5-8B30A41B701A}" type="datetime1">
              <a:rPr lang="pt-PT" smtClean="0">
                <a:solidFill>
                  <a:prstClr val="black">
                    <a:tint val="75000"/>
                  </a:prstClr>
                </a:solidFill>
              </a:rPr>
              <a:t>10/03/2023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0674123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273CABCE-3461-4656-AFA8-7D3BB848A2B6}" type="datetime1">
              <a:rPr lang="pt-PT" smtClean="0">
                <a:solidFill>
                  <a:prstClr val="black">
                    <a:tint val="75000"/>
                  </a:prstClr>
                </a:solidFill>
              </a:rPr>
              <a:t>10/03/2023</a:t>
            </a:fld>
            <a:endParaRPr lang="pt-PT">
              <a:solidFill>
                <a:prstClr val="black">
                  <a:tint val="75000"/>
                </a:prstClr>
              </a:solidFill>
            </a:endParaRPr>
          </a:p>
        </p:txBody>
      </p:sp>
      <p:sp>
        <p:nvSpPr>
          <p:cNvPr id="8" name="Marcador de Posição do Rodapé 7"/>
          <p:cNvSpPr>
            <a:spLocks noGrp="1"/>
          </p:cNvSpPr>
          <p:nvPr>
            <p:ph type="ftr" sz="quarter" idx="11"/>
          </p:nvPr>
        </p:nvSpPr>
        <p:spPr/>
        <p:txBody>
          <a:bodyPr/>
          <a:lstStyle/>
          <a:p>
            <a:endParaRPr lang="pt-PT">
              <a:solidFill>
                <a:prstClr val="black">
                  <a:tint val="75000"/>
                </a:prstClr>
              </a:solidFill>
            </a:endParaRPr>
          </a:p>
        </p:txBody>
      </p:sp>
      <p:sp>
        <p:nvSpPr>
          <p:cNvPr id="9" name="Marcador de Posição do Número do Diapositivo 8"/>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8451972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3EEF1637-04D4-4996-AF58-D6B0141262D3}" type="datetime1">
              <a:rPr lang="pt-PT" smtClean="0">
                <a:solidFill>
                  <a:prstClr val="black">
                    <a:tint val="75000"/>
                  </a:prstClr>
                </a:solidFill>
              </a:rPr>
              <a:t>10/03/2023</a:t>
            </a:fld>
            <a:endParaRPr lang="pt-PT">
              <a:solidFill>
                <a:prstClr val="black">
                  <a:tint val="75000"/>
                </a:prstClr>
              </a:solidFill>
            </a:endParaRPr>
          </a:p>
        </p:txBody>
      </p:sp>
      <p:sp>
        <p:nvSpPr>
          <p:cNvPr id="4" name="Marcador de Posição do Rodapé 3"/>
          <p:cNvSpPr>
            <a:spLocks noGrp="1"/>
          </p:cNvSpPr>
          <p:nvPr>
            <p:ph type="ftr" sz="quarter" idx="11"/>
          </p:nvPr>
        </p:nvSpPr>
        <p:spPr/>
        <p:txBody>
          <a:bodyPr/>
          <a:lstStyle/>
          <a:p>
            <a:endParaRPr lang="pt-PT">
              <a:solidFill>
                <a:prstClr val="black">
                  <a:tint val="75000"/>
                </a:prstClr>
              </a:solidFill>
            </a:endParaRPr>
          </a:p>
        </p:txBody>
      </p:sp>
      <p:sp>
        <p:nvSpPr>
          <p:cNvPr id="5" name="Marcador de Posição do Número do Diapositivo 4"/>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4866766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2CD6F354-8148-4D11-B3FC-88A1507EF9CC}" type="datetime1">
              <a:rPr lang="pt-PT" smtClean="0">
                <a:solidFill>
                  <a:prstClr val="black">
                    <a:tint val="75000"/>
                  </a:prstClr>
                </a:solidFill>
              </a:rPr>
              <a:t>10/03/2023</a:t>
            </a:fld>
            <a:endParaRPr lang="pt-PT">
              <a:solidFill>
                <a:prstClr val="black">
                  <a:tint val="75000"/>
                </a:prstClr>
              </a:solidFill>
            </a:endParaRPr>
          </a:p>
        </p:txBody>
      </p:sp>
      <p:sp>
        <p:nvSpPr>
          <p:cNvPr id="3" name="Marcador de Posição do Rodapé 2"/>
          <p:cNvSpPr>
            <a:spLocks noGrp="1"/>
          </p:cNvSpPr>
          <p:nvPr>
            <p:ph type="ftr" sz="quarter" idx="11"/>
          </p:nvPr>
        </p:nvSpPr>
        <p:spPr/>
        <p:txBody>
          <a:bodyPr/>
          <a:lstStyle/>
          <a:p>
            <a:endParaRPr lang="pt-PT">
              <a:solidFill>
                <a:prstClr val="black">
                  <a:tint val="75000"/>
                </a:prstClr>
              </a:solidFill>
            </a:endParaRPr>
          </a:p>
        </p:txBody>
      </p:sp>
      <p:sp>
        <p:nvSpPr>
          <p:cNvPr id="4" name="Marcador de Posição do Número do Diapositivo 3"/>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1369861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140AF855-5256-41B6-8537-F0E59A5C7451}" type="datetime1">
              <a:rPr lang="pt-PT" smtClean="0">
                <a:solidFill>
                  <a:prstClr val="black">
                    <a:tint val="75000"/>
                  </a:prstClr>
                </a:solidFill>
              </a:rPr>
              <a:t>10/03/2023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4130853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6C544B3F-17F5-41C1-8E77-E708019E4511}" type="datetime1">
              <a:rPr lang="pt-PT" smtClean="0"/>
              <a:t>10/03/2023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EFC250FC-2FF1-49FF-90BC-7D59FB93C19D}" type="datetime1">
              <a:rPr lang="pt-PT" smtClean="0">
                <a:solidFill>
                  <a:prstClr val="black">
                    <a:tint val="75000"/>
                  </a:prstClr>
                </a:solidFill>
              </a:rPr>
              <a:t>10/03/2023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35479861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6F5D4C0F-8278-4FC0-BECA-741CA864FC9E}" type="datetime1">
              <a:rPr lang="pt-PT" smtClean="0">
                <a:solidFill>
                  <a:prstClr val="black">
                    <a:tint val="75000"/>
                  </a:prstClr>
                </a:solidFill>
              </a:rPr>
              <a:t>10/03/2023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6191778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3F239163-48D4-462E-9A6A-247A045595BC}" type="datetime1">
              <a:rPr lang="pt-PT" smtClean="0">
                <a:solidFill>
                  <a:prstClr val="black">
                    <a:tint val="75000"/>
                  </a:prstClr>
                </a:solidFill>
              </a:rPr>
              <a:t>10/03/2023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0862619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471FB236-D93C-42B1-878E-BF396BFB5285}" type="datetime1">
              <a:rPr lang="pt-PT" smtClean="0">
                <a:solidFill>
                  <a:prstClr val="black">
                    <a:tint val="75000"/>
                  </a:prstClr>
                </a:solidFill>
              </a:rPr>
              <a:t>10/03/2023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9569521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B385E6A1-71E7-4222-B829-AC6409C6D7FC}" type="datetime1">
              <a:rPr lang="pt-PT" smtClean="0">
                <a:solidFill>
                  <a:prstClr val="black">
                    <a:tint val="75000"/>
                  </a:prstClr>
                </a:solidFill>
              </a:rPr>
              <a:t>10/03/2023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39096995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3A691B89-F094-4ADD-BC00-E708360FC627}" type="datetime1">
              <a:rPr lang="pt-PT" smtClean="0">
                <a:solidFill>
                  <a:prstClr val="black">
                    <a:tint val="75000"/>
                  </a:prstClr>
                </a:solidFill>
              </a:rPr>
              <a:t>10/03/2023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31597719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5EBB905E-0B56-4638-B89E-6EB75FF7DB22}" type="datetime1">
              <a:rPr lang="pt-PT" smtClean="0">
                <a:solidFill>
                  <a:prstClr val="black">
                    <a:tint val="75000"/>
                  </a:prstClr>
                </a:solidFill>
              </a:rPr>
              <a:t>10/03/2023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9033418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6A4E5705-56DD-4B6C-B160-F6BF1570AED4}" type="datetime1">
              <a:rPr lang="pt-PT" smtClean="0">
                <a:solidFill>
                  <a:prstClr val="black">
                    <a:tint val="75000"/>
                  </a:prstClr>
                </a:solidFill>
              </a:rPr>
              <a:t>10/03/2023</a:t>
            </a:fld>
            <a:endParaRPr lang="pt-PT">
              <a:solidFill>
                <a:prstClr val="black">
                  <a:tint val="75000"/>
                </a:prstClr>
              </a:solidFill>
            </a:endParaRPr>
          </a:p>
        </p:txBody>
      </p:sp>
      <p:sp>
        <p:nvSpPr>
          <p:cNvPr id="8" name="Marcador de Posição do Rodapé 7"/>
          <p:cNvSpPr>
            <a:spLocks noGrp="1"/>
          </p:cNvSpPr>
          <p:nvPr>
            <p:ph type="ftr" sz="quarter" idx="11"/>
          </p:nvPr>
        </p:nvSpPr>
        <p:spPr/>
        <p:txBody>
          <a:bodyPr/>
          <a:lstStyle/>
          <a:p>
            <a:endParaRPr lang="pt-PT">
              <a:solidFill>
                <a:prstClr val="black">
                  <a:tint val="75000"/>
                </a:prstClr>
              </a:solidFill>
            </a:endParaRPr>
          </a:p>
        </p:txBody>
      </p:sp>
      <p:sp>
        <p:nvSpPr>
          <p:cNvPr id="9" name="Marcador de Posição do Número do Diapositivo 8"/>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8495386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2FC44739-FFD8-480F-A4FB-BA87B51D6A43}" type="datetime1">
              <a:rPr lang="pt-PT" smtClean="0">
                <a:solidFill>
                  <a:prstClr val="black">
                    <a:tint val="75000"/>
                  </a:prstClr>
                </a:solidFill>
              </a:rPr>
              <a:t>10/03/2023</a:t>
            </a:fld>
            <a:endParaRPr lang="pt-PT">
              <a:solidFill>
                <a:prstClr val="black">
                  <a:tint val="75000"/>
                </a:prstClr>
              </a:solidFill>
            </a:endParaRPr>
          </a:p>
        </p:txBody>
      </p:sp>
      <p:sp>
        <p:nvSpPr>
          <p:cNvPr id="4" name="Marcador de Posição do Rodapé 3"/>
          <p:cNvSpPr>
            <a:spLocks noGrp="1"/>
          </p:cNvSpPr>
          <p:nvPr>
            <p:ph type="ftr" sz="quarter" idx="11"/>
          </p:nvPr>
        </p:nvSpPr>
        <p:spPr/>
        <p:txBody>
          <a:bodyPr/>
          <a:lstStyle/>
          <a:p>
            <a:endParaRPr lang="pt-PT">
              <a:solidFill>
                <a:prstClr val="black">
                  <a:tint val="75000"/>
                </a:prstClr>
              </a:solidFill>
            </a:endParaRPr>
          </a:p>
        </p:txBody>
      </p:sp>
      <p:sp>
        <p:nvSpPr>
          <p:cNvPr id="5" name="Marcador de Posição do Número do Diapositivo 4"/>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41546911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111BE94D-5155-4F2B-818B-39A887DF29D7}" type="datetime1">
              <a:rPr lang="pt-PT" smtClean="0">
                <a:solidFill>
                  <a:prstClr val="black">
                    <a:tint val="75000"/>
                  </a:prstClr>
                </a:solidFill>
              </a:rPr>
              <a:t>10/03/2023</a:t>
            </a:fld>
            <a:endParaRPr lang="pt-PT">
              <a:solidFill>
                <a:prstClr val="black">
                  <a:tint val="75000"/>
                </a:prstClr>
              </a:solidFill>
            </a:endParaRPr>
          </a:p>
        </p:txBody>
      </p:sp>
      <p:sp>
        <p:nvSpPr>
          <p:cNvPr id="3" name="Marcador de Posição do Rodapé 2"/>
          <p:cNvSpPr>
            <a:spLocks noGrp="1"/>
          </p:cNvSpPr>
          <p:nvPr>
            <p:ph type="ftr" sz="quarter" idx="11"/>
          </p:nvPr>
        </p:nvSpPr>
        <p:spPr/>
        <p:txBody>
          <a:bodyPr/>
          <a:lstStyle/>
          <a:p>
            <a:endParaRPr lang="pt-PT">
              <a:solidFill>
                <a:prstClr val="black">
                  <a:tint val="75000"/>
                </a:prstClr>
              </a:solidFill>
            </a:endParaRPr>
          </a:p>
        </p:txBody>
      </p:sp>
      <p:sp>
        <p:nvSpPr>
          <p:cNvPr id="4" name="Marcador de Posição do Número do Diapositivo 3"/>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80517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D8C5A29B-18B7-4DAE-B2B1-02B8A8DF3A3D}" type="datetime1">
              <a:rPr lang="pt-PT" smtClean="0"/>
              <a:t>10/03/2023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2BAC4299-B7D2-4155-AC1E-62FD275BDFAA}" type="datetime1">
              <a:rPr lang="pt-PT" smtClean="0">
                <a:solidFill>
                  <a:prstClr val="black">
                    <a:tint val="75000"/>
                  </a:prstClr>
                </a:solidFill>
              </a:rPr>
              <a:t>10/03/2023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28302046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6FE51359-DFA3-4587-B05D-5095D07A2DF2}" type="datetime1">
              <a:rPr lang="pt-PT" smtClean="0">
                <a:solidFill>
                  <a:prstClr val="black">
                    <a:tint val="75000"/>
                  </a:prstClr>
                </a:solidFill>
              </a:rPr>
              <a:t>10/03/2023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5362577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4738A845-DE00-427F-868E-24E8D1308654}" type="datetime1">
              <a:rPr lang="pt-PT" smtClean="0">
                <a:solidFill>
                  <a:prstClr val="black">
                    <a:tint val="75000"/>
                  </a:prstClr>
                </a:solidFill>
              </a:rPr>
              <a:t>10/03/2023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45607024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DEA51ACA-1073-471E-8B02-3FEA2E7F8E7C}" type="datetime1">
              <a:rPr lang="pt-PT" smtClean="0">
                <a:solidFill>
                  <a:prstClr val="black">
                    <a:tint val="75000"/>
                  </a:prstClr>
                </a:solidFill>
              </a:rPr>
              <a:t>10/03/2023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447209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DE3E6531-6898-4A24-97DB-1366D9A963A9}" type="datetime1">
              <a:rPr lang="pt-PT" smtClean="0"/>
              <a:t>10/03/2023</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3B58799B-B54E-4518-955E-C88BF828FB48}" type="datetime1">
              <a:rPr lang="pt-PT" smtClean="0"/>
              <a:t>10/03/2023</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06480346-06E0-4BEE-AF97-0637BA0D5701}" type="datetime1">
              <a:rPr lang="pt-PT" smtClean="0"/>
              <a:t>10/03/2023</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50468BC6-6D6A-4BE5-872F-F6F70BD3E8D5}" type="datetime1">
              <a:rPr lang="pt-PT" smtClean="0"/>
              <a:t>10/03/2023</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C29A231B-3278-4594-A699-7156B6ED627D}" type="datetime1">
              <a:rPr lang="pt-PT" smtClean="0"/>
              <a:t>10/03/2023</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ABACC6B5-2156-4404-BD5C-AB65A73DE5A5}" type="datetime1">
              <a:rPr lang="pt-PT" smtClean="0"/>
              <a:t>10/03/2023</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2C8B99-14AE-4B50-BAFC-113FB3571A68}" type="datetime1">
              <a:rPr lang="pt-PT" smtClean="0"/>
              <a:t>10/03/2023</a:t>
            </a:fld>
            <a:endParaRPr lang="pt-PT"/>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03C81C-4B30-4820-898F-9929C8C87551}" type="slidenum">
              <a:rPr lang="pt-PT" smtClean="0"/>
              <a:pPr/>
              <a:t>‹nº›</a:t>
            </a:fld>
            <a:endParaRPr lang="pt-P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109E70-0A36-461B-9403-61FC587F25EF}" type="datetime1">
              <a:rPr lang="pt-PT" smtClean="0">
                <a:solidFill>
                  <a:prstClr val="black">
                    <a:tint val="75000"/>
                  </a:prstClr>
                </a:solidFill>
              </a:rPr>
              <a:t>10/03/2023</a:t>
            </a:fld>
            <a:endParaRPr lang="pt-PT">
              <a:solidFill>
                <a:prstClr val="black">
                  <a:tint val="75000"/>
                </a:prstClr>
              </a:solidFill>
            </a:endParaRPr>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solidFill>
                <a:prstClr val="black">
                  <a:tint val="75000"/>
                </a:prstClr>
              </a:solidFill>
            </a:endParaRPr>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933211844"/>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68DBC1-4972-472B-B09C-2FF238FE7464}" type="datetime1">
              <a:rPr lang="pt-PT" smtClean="0">
                <a:solidFill>
                  <a:prstClr val="black">
                    <a:tint val="75000"/>
                  </a:prstClr>
                </a:solidFill>
              </a:rPr>
              <a:t>10/03/2023</a:t>
            </a:fld>
            <a:endParaRPr lang="pt-PT">
              <a:solidFill>
                <a:prstClr val="black">
                  <a:tint val="75000"/>
                </a:prstClr>
              </a:solidFill>
            </a:endParaRPr>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solidFill>
                <a:prstClr val="black">
                  <a:tint val="75000"/>
                </a:prstClr>
              </a:solidFill>
            </a:endParaRPr>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78884288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sciencedirect.com/science/handbooks/1573448X" TargetMode="External"/><Relationship Id="rId2" Type="http://schemas.openxmlformats.org/officeDocument/2006/relationships/image" Target="../media/image5.jpg"/><Relationship Id="rId1" Type="http://schemas.openxmlformats.org/officeDocument/2006/relationships/slideLayout" Target="../slideLayouts/slideLayout13.xml"/><Relationship Id="rId6" Type="http://schemas.openxmlformats.org/officeDocument/2006/relationships/hyperlink" Target="http://marketing.wharton.upenn.edu/people/faculty.cfm?id=342#cr" TargetMode="External"/><Relationship Id="rId5" Type="http://schemas.openxmlformats.org/officeDocument/2006/relationships/hyperlink" Target="http://www.elsevier.com/wps/find/bookseriesdescription.cws_home/BS_HE/description" TargetMode="External"/><Relationship Id="rId4" Type="http://schemas.openxmlformats.org/officeDocument/2006/relationships/hyperlink" Target="http://www.sciencedirect.com/science?_ob=PublicationURL&amp;_tockey=#TOC#24610#1989#999979999#565227#FLP#&amp;_cdi=24610&amp;_pubType=HS&amp;view=c&amp;_auth=y&amp;_acct=C000050221&amp;_version=1&amp;_urlVersion=0&amp;_userid=10&amp;md5=d6bb770217a7e64597c64d50a815aa81"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ângulo 4"/>
          <p:cNvSpPr/>
          <p:nvPr/>
        </p:nvSpPr>
        <p:spPr>
          <a:xfrm>
            <a:off x="899592" y="1006570"/>
            <a:ext cx="6408712" cy="892552"/>
          </a:xfrm>
          <a:prstGeom prst="rect">
            <a:avLst/>
          </a:prstGeom>
        </p:spPr>
        <p:txBody>
          <a:bodyPr wrap="square">
            <a:spAutoFit/>
          </a:bodyPr>
          <a:lstStyle/>
          <a:p>
            <a:r>
              <a:rPr lang="pt-PT" sz="2800" b="1" dirty="0" smtClean="0">
                <a:solidFill>
                  <a:schemeClr val="tx2"/>
                </a:solidFill>
              </a:rPr>
              <a:t>Instituições e Políticas de Regulação</a:t>
            </a:r>
          </a:p>
          <a:p>
            <a:r>
              <a:rPr lang="pt-PT" sz="2400" dirty="0" smtClean="0">
                <a:solidFill>
                  <a:schemeClr val="tx1">
                    <a:lumMod val="85000"/>
                    <a:lumOff val="15000"/>
                  </a:schemeClr>
                </a:solidFill>
              </a:rPr>
              <a:t>Ano letivo 2022/2023</a:t>
            </a:r>
          </a:p>
        </p:txBody>
      </p:sp>
      <p:sp>
        <p:nvSpPr>
          <p:cNvPr id="6" name="Rectângulo 5"/>
          <p:cNvSpPr/>
          <p:nvPr/>
        </p:nvSpPr>
        <p:spPr>
          <a:xfrm>
            <a:off x="899592" y="5120897"/>
            <a:ext cx="5472608" cy="707886"/>
          </a:xfrm>
          <a:prstGeom prst="rect">
            <a:avLst/>
          </a:prstGeom>
        </p:spPr>
        <p:txBody>
          <a:bodyPr wrap="square">
            <a:spAutoFit/>
          </a:bodyPr>
          <a:lstStyle/>
          <a:p>
            <a:r>
              <a:rPr lang="pt-PT" sz="2000" b="1" dirty="0">
                <a:solidFill>
                  <a:schemeClr val="tx2"/>
                </a:solidFill>
              </a:rPr>
              <a:t>Mestrado em </a:t>
            </a:r>
            <a:r>
              <a:rPr lang="pt-PT" sz="2000" b="1" dirty="0" smtClean="0">
                <a:solidFill>
                  <a:schemeClr val="tx2"/>
                </a:solidFill>
              </a:rPr>
              <a:t>Administração Pública</a:t>
            </a:r>
          </a:p>
          <a:p>
            <a:r>
              <a:rPr lang="pt-PT" sz="2000" b="1" dirty="0" smtClean="0">
                <a:solidFill>
                  <a:schemeClr val="tx2"/>
                </a:solidFill>
              </a:rPr>
              <a:t>Susana Paulino </a:t>
            </a:r>
            <a:endParaRPr lang="pt-PT" sz="2000" dirty="0">
              <a:solidFill>
                <a:schemeClr val="tx2"/>
              </a:solidFill>
            </a:endParaRPr>
          </a:p>
        </p:txBody>
      </p:sp>
      <p:sp>
        <p:nvSpPr>
          <p:cNvPr id="8" name="Rectângulo 7"/>
          <p:cNvSpPr/>
          <p:nvPr/>
        </p:nvSpPr>
        <p:spPr>
          <a:xfrm>
            <a:off x="911872" y="2299702"/>
            <a:ext cx="4236191" cy="584775"/>
          </a:xfrm>
          <a:prstGeom prst="rect">
            <a:avLst/>
          </a:prstGeom>
        </p:spPr>
        <p:txBody>
          <a:bodyPr wrap="square">
            <a:spAutoFit/>
          </a:bodyPr>
          <a:lstStyle/>
          <a:p>
            <a:r>
              <a:rPr lang="pt-PT" sz="1600" b="1" dirty="0" smtClean="0">
                <a:solidFill>
                  <a:schemeClr val="tx2"/>
                </a:solidFill>
              </a:rPr>
              <a:t>Aula </a:t>
            </a:r>
            <a:r>
              <a:rPr lang="pt-PT" sz="1600" b="1" dirty="0" smtClean="0">
                <a:solidFill>
                  <a:schemeClr val="tx2"/>
                </a:solidFill>
              </a:rPr>
              <a:t>4 </a:t>
            </a:r>
            <a:r>
              <a:rPr lang="pt-PT" sz="1600" b="1" dirty="0" smtClean="0">
                <a:solidFill>
                  <a:schemeClr val="tx2"/>
                </a:solidFill>
              </a:rPr>
              <a:t>- 10/03/2023</a:t>
            </a:r>
          </a:p>
          <a:p>
            <a:endParaRPr lang="pt-PT" sz="1600" dirty="0">
              <a:solidFill>
                <a:schemeClr val="tx2"/>
              </a:solidFill>
            </a:endParaRPr>
          </a:p>
        </p:txBody>
      </p:sp>
      <p:sp>
        <p:nvSpPr>
          <p:cNvPr id="7" name="Rectângulo 6"/>
          <p:cNvSpPr/>
          <p:nvPr/>
        </p:nvSpPr>
        <p:spPr>
          <a:xfrm>
            <a:off x="936104" y="2529478"/>
            <a:ext cx="4572000" cy="1015663"/>
          </a:xfrm>
          <a:prstGeom prst="rect">
            <a:avLst/>
          </a:prstGeom>
        </p:spPr>
        <p:txBody>
          <a:bodyPr>
            <a:spAutoFit/>
          </a:bodyPr>
          <a:lstStyle/>
          <a:p>
            <a:r>
              <a:rPr lang="pt-PT" sz="1200" dirty="0"/>
              <a:t>A construção </a:t>
            </a:r>
            <a:r>
              <a:rPr lang="pt-PT" sz="1200" dirty="0" smtClean="0"/>
              <a:t>europeia:</a:t>
            </a:r>
            <a:endParaRPr lang="pt-PT" sz="1200" dirty="0"/>
          </a:p>
          <a:p>
            <a:r>
              <a:rPr lang="pt-PT" sz="1200" dirty="0"/>
              <a:t>	</a:t>
            </a:r>
            <a:r>
              <a:rPr lang="pt-PT" sz="1200" dirty="0" smtClean="0"/>
              <a:t>Princípios enformadores</a:t>
            </a:r>
            <a:endParaRPr lang="pt-PT" sz="1200" dirty="0"/>
          </a:p>
          <a:p>
            <a:r>
              <a:rPr lang="pt-PT" sz="1200" dirty="0"/>
              <a:t>	Os Estados Membros</a:t>
            </a:r>
          </a:p>
          <a:p>
            <a:r>
              <a:rPr lang="pt-PT" sz="1200" dirty="0"/>
              <a:t>	As Instituições </a:t>
            </a:r>
          </a:p>
          <a:p>
            <a:r>
              <a:rPr lang="pt-PT" sz="1200" dirty="0"/>
              <a:t>	Fontes jurídicas da </a:t>
            </a:r>
            <a:r>
              <a:rPr lang="pt-PT" sz="1200" dirty="0" smtClean="0"/>
              <a:t>EU</a:t>
            </a:r>
            <a:endParaRPr lang="pt-PT" sz="1200" dirty="0"/>
          </a:p>
        </p:txBody>
      </p:sp>
    </p:spTree>
    <p:extLst>
      <p:ext uri="{BB962C8B-B14F-4D97-AF65-F5344CB8AC3E}">
        <p14:creationId xmlns:p14="http://schemas.microsoft.com/office/powerpoint/2010/main" val="594090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Rectângulo 2"/>
          <p:cNvSpPr/>
          <p:nvPr/>
        </p:nvSpPr>
        <p:spPr>
          <a:xfrm>
            <a:off x="535013" y="836712"/>
            <a:ext cx="8208912" cy="387798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1800" b="1" i="0" u="none" strike="noStrike" kern="1200" cap="none" spc="0" normalizeH="0" baseline="0" noProof="0" dirty="0" smtClean="0">
                <a:ln>
                  <a:noFill/>
                </a:ln>
                <a:solidFill>
                  <a:srgbClr val="1F497D"/>
                </a:solidFill>
                <a:effectLst/>
                <a:uLnTx/>
                <a:uFillTx/>
                <a:latin typeface="Calibri"/>
                <a:ea typeface="+mn-ea"/>
                <a:cs typeface="+mn-cs"/>
              </a:rPr>
              <a:t>Objetivos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t-PT" sz="1800" b="1" i="0" u="none" strike="noStrike" kern="1200" cap="none" spc="0" normalizeH="0" baseline="0" noProof="0" dirty="0">
              <a:ln>
                <a:noFill/>
              </a:ln>
              <a:solidFill>
                <a:srgbClr val="1F497D"/>
              </a:solidFill>
              <a:effectLst/>
              <a:uLnTx/>
              <a:uFillTx/>
              <a:latin typeface="Calibri"/>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itchFamily="34" charset="0"/>
              <a:buChar char="•"/>
              <a:tabLst/>
              <a:defRPr/>
            </a:pPr>
            <a:r>
              <a:rPr kumimoji="0" lang="pt-PT" sz="14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Promover </a:t>
            </a:r>
            <a:r>
              <a:rPr kumimoji="0" lang="pt-PT" sz="14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a paz, os seus valores e o bem-estar dos seus cidadãos</a:t>
            </a:r>
          </a:p>
          <a:p>
            <a:pPr marL="285750" marR="0" lvl="0" indent="-285750" algn="l" defTabSz="914400" rtl="0" eaLnBrk="1" fontAlgn="auto" latinLnBrk="0" hangingPunct="1">
              <a:lnSpc>
                <a:spcPct val="150000"/>
              </a:lnSpc>
              <a:spcBef>
                <a:spcPts val="0"/>
              </a:spcBef>
              <a:spcAft>
                <a:spcPts val="0"/>
              </a:spcAft>
              <a:buClrTx/>
              <a:buSzTx/>
              <a:buFont typeface="Arial" pitchFamily="34" charset="0"/>
              <a:buChar char="•"/>
              <a:tabLst/>
              <a:defRPr/>
            </a:pPr>
            <a:r>
              <a:rPr kumimoji="0" lang="pt-PT" sz="14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Garantir </a:t>
            </a:r>
            <a:r>
              <a:rPr kumimoji="0" lang="pt-PT" sz="14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a liberdade, a segurança e a justiça, sem fronteiras internas</a:t>
            </a:r>
          </a:p>
          <a:p>
            <a:pPr marL="285750" marR="0" lvl="0" indent="-285750" algn="l" defTabSz="914400" rtl="0" eaLnBrk="1" fontAlgn="auto" latinLnBrk="0" hangingPunct="1">
              <a:lnSpc>
                <a:spcPct val="150000"/>
              </a:lnSpc>
              <a:spcBef>
                <a:spcPts val="0"/>
              </a:spcBef>
              <a:spcAft>
                <a:spcPts val="0"/>
              </a:spcAft>
              <a:buClrTx/>
              <a:buSzTx/>
              <a:buFont typeface="Arial" pitchFamily="34" charset="0"/>
              <a:buChar char="•"/>
              <a:tabLst/>
              <a:defRPr/>
            </a:pPr>
            <a:r>
              <a:rPr kumimoji="0" lang="pt-PT" sz="14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Favorecer </a:t>
            </a:r>
            <a:r>
              <a:rPr kumimoji="0" lang="pt-PT" sz="14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o desenvolvimento sustentável, assente num crescimento económico equilibrado e na estabilidade dos preços, uma economia de mercado altamente competitiva, com pleno emprego e progresso social, e a proteção do ambiente</a:t>
            </a:r>
          </a:p>
          <a:p>
            <a:pPr marL="285750" marR="0" lvl="0" indent="-285750" algn="l" defTabSz="914400" rtl="0" eaLnBrk="1" fontAlgn="auto" latinLnBrk="0" hangingPunct="1">
              <a:lnSpc>
                <a:spcPct val="150000"/>
              </a:lnSpc>
              <a:spcBef>
                <a:spcPts val="0"/>
              </a:spcBef>
              <a:spcAft>
                <a:spcPts val="0"/>
              </a:spcAft>
              <a:buClrTx/>
              <a:buSzTx/>
              <a:buFont typeface="Arial" pitchFamily="34" charset="0"/>
              <a:buChar char="•"/>
              <a:tabLst/>
              <a:defRPr/>
            </a:pPr>
            <a:r>
              <a:rPr kumimoji="0" lang="pt-PT" sz="14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Lutar </a:t>
            </a:r>
            <a:r>
              <a:rPr kumimoji="0" lang="pt-PT" sz="14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contra a exclusão social e a discriminação</a:t>
            </a:r>
          </a:p>
          <a:p>
            <a:pPr marL="285750" marR="0" lvl="0" indent="-285750" algn="l" defTabSz="914400" rtl="0" eaLnBrk="1" fontAlgn="auto" latinLnBrk="0" hangingPunct="1">
              <a:lnSpc>
                <a:spcPct val="150000"/>
              </a:lnSpc>
              <a:spcBef>
                <a:spcPts val="0"/>
              </a:spcBef>
              <a:spcAft>
                <a:spcPts val="0"/>
              </a:spcAft>
              <a:buClrTx/>
              <a:buSzTx/>
              <a:buFont typeface="Arial" pitchFamily="34" charset="0"/>
              <a:buChar char="•"/>
              <a:tabLst/>
              <a:defRPr/>
            </a:pPr>
            <a:r>
              <a:rPr kumimoji="0" lang="pt-PT" sz="14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Promover </a:t>
            </a:r>
            <a:r>
              <a:rPr kumimoji="0" lang="pt-PT" sz="14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o progresso científico e tecnológico</a:t>
            </a:r>
          </a:p>
          <a:p>
            <a:pPr marL="285750" marR="0" lvl="0" indent="-285750" algn="l" defTabSz="914400" rtl="0" eaLnBrk="1" fontAlgn="auto" latinLnBrk="0" hangingPunct="1">
              <a:lnSpc>
                <a:spcPct val="150000"/>
              </a:lnSpc>
              <a:spcBef>
                <a:spcPts val="0"/>
              </a:spcBef>
              <a:spcAft>
                <a:spcPts val="0"/>
              </a:spcAft>
              <a:buClrTx/>
              <a:buSzTx/>
              <a:buFont typeface="Arial" pitchFamily="34" charset="0"/>
              <a:buChar char="•"/>
              <a:tabLst/>
              <a:defRPr/>
            </a:pPr>
            <a:r>
              <a:rPr kumimoji="0" lang="pt-PT" sz="14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Reforçar </a:t>
            </a:r>
            <a:r>
              <a:rPr kumimoji="0" lang="pt-PT" sz="14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a coesão económica, social e territorial e a solidariedade entre os países da UE</a:t>
            </a:r>
          </a:p>
          <a:p>
            <a:pPr marL="285750" marR="0" lvl="0" indent="-285750" algn="l" defTabSz="914400" rtl="0" eaLnBrk="1" fontAlgn="auto" latinLnBrk="0" hangingPunct="1">
              <a:lnSpc>
                <a:spcPct val="150000"/>
              </a:lnSpc>
              <a:spcBef>
                <a:spcPts val="0"/>
              </a:spcBef>
              <a:spcAft>
                <a:spcPts val="0"/>
              </a:spcAft>
              <a:buClrTx/>
              <a:buSzTx/>
              <a:buFont typeface="Arial" pitchFamily="34" charset="0"/>
              <a:buChar char="•"/>
              <a:tabLst/>
              <a:defRPr/>
            </a:pPr>
            <a:r>
              <a:rPr kumimoji="0" lang="pt-PT" sz="14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Respeitar </a:t>
            </a:r>
            <a:r>
              <a:rPr kumimoji="0" lang="pt-PT" sz="14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a grande diversidade cultural e linguística da UE</a:t>
            </a:r>
          </a:p>
          <a:p>
            <a:pPr marL="285750" marR="0" lvl="0" indent="-285750" algn="l" defTabSz="914400" rtl="0" eaLnBrk="1" fontAlgn="auto" latinLnBrk="0" hangingPunct="1">
              <a:lnSpc>
                <a:spcPct val="150000"/>
              </a:lnSpc>
              <a:spcBef>
                <a:spcPts val="0"/>
              </a:spcBef>
              <a:spcAft>
                <a:spcPts val="0"/>
              </a:spcAft>
              <a:buClrTx/>
              <a:buSzTx/>
              <a:buFont typeface="Arial" pitchFamily="34" charset="0"/>
              <a:buChar char="•"/>
              <a:tabLst/>
              <a:defRPr/>
            </a:pPr>
            <a:r>
              <a:rPr kumimoji="0" lang="pt-PT" sz="14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Estabelecer </a:t>
            </a:r>
            <a:r>
              <a:rPr kumimoji="0" lang="pt-PT" sz="14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uma união económica e monetária cuja moeda é o </a:t>
            </a:r>
            <a:r>
              <a:rPr kumimoji="0" lang="pt-PT" sz="14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euro</a:t>
            </a:r>
            <a:endParaRPr kumimoji="0" lang="pt-PT" sz="1400" b="0"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Rectângulo 3"/>
          <p:cNvSpPr/>
          <p:nvPr/>
        </p:nvSpPr>
        <p:spPr>
          <a:xfrm>
            <a:off x="539552" y="5158933"/>
            <a:ext cx="7848872"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1800" b="1" i="0" u="none" strike="noStrike" kern="1200" cap="none" spc="0" normalizeH="0" baseline="0" noProof="0" dirty="0">
                <a:ln>
                  <a:noFill/>
                </a:ln>
                <a:solidFill>
                  <a:srgbClr val="1F497D"/>
                </a:solidFill>
                <a:effectLst/>
                <a:uLnTx/>
                <a:uFillTx/>
                <a:latin typeface="Calibri"/>
                <a:ea typeface="+mn-ea"/>
                <a:cs typeface="+mn-cs"/>
              </a:rPr>
              <a:t>Estes objetivos e valores constituem a base da UE e estão estabelecidos no Tratado de Lisboa e na Carta dos Direitos Fundamentais da UE.</a:t>
            </a:r>
          </a:p>
        </p:txBody>
      </p:sp>
    </p:spTree>
    <p:extLst>
      <p:ext uri="{BB962C8B-B14F-4D97-AF65-F5344CB8AC3E}">
        <p14:creationId xmlns:p14="http://schemas.microsoft.com/office/powerpoint/2010/main" val="31852185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ângulo 1"/>
          <p:cNvSpPr/>
          <p:nvPr/>
        </p:nvSpPr>
        <p:spPr>
          <a:xfrm>
            <a:off x="683568" y="692696"/>
            <a:ext cx="8136904" cy="4801314"/>
          </a:xfrm>
          <a:prstGeom prst="rect">
            <a:avLst/>
          </a:prstGeom>
        </p:spPr>
        <p:txBody>
          <a:bodyPr wrap="square">
            <a:spAutoFit/>
          </a:bodyPr>
          <a:lstStyle/>
          <a:p>
            <a:r>
              <a:rPr lang="pt-PT" b="1" dirty="0">
                <a:solidFill>
                  <a:srgbClr val="1F497D"/>
                </a:solidFill>
              </a:rPr>
              <a:t>As Instituições  </a:t>
            </a:r>
          </a:p>
          <a:p>
            <a:endParaRPr lang="pt-PT" dirty="0" smtClean="0">
              <a:solidFill>
                <a:prstClr val="black"/>
              </a:solidFill>
            </a:endParaRPr>
          </a:p>
          <a:p>
            <a:r>
              <a:rPr lang="pt-PT" u="sng" dirty="0" smtClean="0">
                <a:solidFill>
                  <a:prstClr val="black">
                    <a:lumMod val="85000"/>
                    <a:lumOff val="15000"/>
                  </a:prstClr>
                </a:solidFill>
              </a:rPr>
              <a:t>Parlamento Europeu </a:t>
            </a:r>
          </a:p>
          <a:p>
            <a:r>
              <a:rPr lang="pt-PT" dirty="0" smtClean="0">
                <a:solidFill>
                  <a:prstClr val="black">
                    <a:lumMod val="85000"/>
                    <a:lumOff val="15000"/>
                  </a:prstClr>
                </a:solidFill>
              </a:rPr>
              <a:t>Órgão </a:t>
            </a:r>
            <a:r>
              <a:rPr lang="pt-PT" dirty="0">
                <a:solidFill>
                  <a:prstClr val="black">
                    <a:lumMod val="85000"/>
                    <a:lumOff val="15000"/>
                  </a:prstClr>
                </a:solidFill>
              </a:rPr>
              <a:t>da UE diretamente eleito, com responsabilidades legislativas, </a:t>
            </a:r>
            <a:r>
              <a:rPr lang="pt-PT" dirty="0" smtClean="0">
                <a:solidFill>
                  <a:prstClr val="black">
                    <a:lumMod val="85000"/>
                    <a:lumOff val="15000"/>
                  </a:prstClr>
                </a:solidFill>
              </a:rPr>
              <a:t>	orçamentais </a:t>
            </a:r>
            <a:r>
              <a:rPr lang="pt-PT" dirty="0">
                <a:solidFill>
                  <a:prstClr val="black">
                    <a:lumMod val="85000"/>
                    <a:lumOff val="15000"/>
                  </a:prstClr>
                </a:solidFill>
              </a:rPr>
              <a:t>e de </a:t>
            </a:r>
            <a:r>
              <a:rPr lang="pt-PT" dirty="0" smtClean="0">
                <a:solidFill>
                  <a:prstClr val="black">
                    <a:lumMod val="85000"/>
                    <a:lumOff val="15000"/>
                  </a:prstClr>
                </a:solidFill>
              </a:rPr>
              <a:t>supervisão - 751 </a:t>
            </a:r>
            <a:r>
              <a:rPr lang="pt-PT" dirty="0">
                <a:solidFill>
                  <a:prstClr val="black">
                    <a:lumMod val="85000"/>
                    <a:lumOff val="15000"/>
                  </a:prstClr>
                </a:solidFill>
              </a:rPr>
              <a:t>deputados</a:t>
            </a:r>
          </a:p>
          <a:p>
            <a:pPr marL="285750" indent="-285750">
              <a:buFont typeface="Arial" pitchFamily="34" charset="0"/>
              <a:buChar char="•"/>
            </a:pPr>
            <a:r>
              <a:rPr lang="pt-PT" dirty="0" smtClean="0">
                <a:solidFill>
                  <a:prstClr val="black">
                    <a:lumMod val="85000"/>
                    <a:lumOff val="15000"/>
                  </a:prstClr>
                </a:solidFill>
              </a:rPr>
              <a:t>Poderes </a:t>
            </a:r>
            <a:r>
              <a:rPr lang="pt-PT" dirty="0">
                <a:solidFill>
                  <a:prstClr val="black">
                    <a:lumMod val="85000"/>
                    <a:lumOff val="15000"/>
                  </a:prstClr>
                </a:solidFill>
              </a:rPr>
              <a:t>legislativos</a:t>
            </a:r>
          </a:p>
          <a:p>
            <a:pPr marL="285750" indent="-285750">
              <a:buFont typeface="Arial" pitchFamily="34" charset="0"/>
              <a:buChar char="•"/>
            </a:pPr>
            <a:r>
              <a:rPr lang="pt-PT" dirty="0" smtClean="0">
                <a:solidFill>
                  <a:prstClr val="black">
                    <a:lumMod val="85000"/>
                    <a:lumOff val="15000"/>
                  </a:prstClr>
                </a:solidFill>
              </a:rPr>
              <a:t>Poderes </a:t>
            </a:r>
            <a:r>
              <a:rPr lang="pt-PT" dirty="0">
                <a:solidFill>
                  <a:prstClr val="black">
                    <a:lumMod val="85000"/>
                    <a:lumOff val="15000"/>
                  </a:prstClr>
                </a:solidFill>
              </a:rPr>
              <a:t>de supervisão</a:t>
            </a:r>
          </a:p>
          <a:p>
            <a:pPr marL="285750" indent="-285750">
              <a:buFont typeface="Arial" pitchFamily="34" charset="0"/>
              <a:buChar char="•"/>
            </a:pPr>
            <a:r>
              <a:rPr lang="pt-PT" dirty="0" smtClean="0">
                <a:solidFill>
                  <a:prstClr val="black">
                    <a:lumMod val="85000"/>
                    <a:lumOff val="15000"/>
                  </a:prstClr>
                </a:solidFill>
              </a:rPr>
              <a:t>Poderes </a:t>
            </a:r>
            <a:r>
              <a:rPr lang="pt-PT" dirty="0">
                <a:solidFill>
                  <a:prstClr val="black">
                    <a:lumMod val="85000"/>
                    <a:lumOff val="15000"/>
                  </a:prstClr>
                </a:solidFill>
              </a:rPr>
              <a:t>orçamentais</a:t>
            </a:r>
          </a:p>
          <a:p>
            <a:endParaRPr lang="pt-PT" b="1" dirty="0">
              <a:solidFill>
                <a:prstClr val="black">
                  <a:lumMod val="85000"/>
                  <a:lumOff val="15000"/>
                </a:prstClr>
              </a:solidFill>
            </a:endParaRPr>
          </a:p>
          <a:p>
            <a:r>
              <a:rPr lang="pt-PT" u="sng" dirty="0">
                <a:solidFill>
                  <a:prstClr val="black">
                    <a:lumMod val="85000"/>
                    <a:lumOff val="15000"/>
                  </a:prstClr>
                </a:solidFill>
              </a:rPr>
              <a:t>Conselho Europeu</a:t>
            </a:r>
          </a:p>
          <a:p>
            <a:r>
              <a:rPr lang="pt-PT" dirty="0">
                <a:solidFill>
                  <a:prstClr val="black">
                    <a:lumMod val="85000"/>
                    <a:lumOff val="15000"/>
                  </a:prstClr>
                </a:solidFill>
              </a:rPr>
              <a:t>O Conselho Europeu reúne os Chefes de Estado e de Governo dos </a:t>
            </a:r>
            <a:r>
              <a:rPr lang="pt-PT" dirty="0" smtClean="0">
                <a:solidFill>
                  <a:prstClr val="black">
                    <a:lumMod val="85000"/>
                    <a:lumOff val="15000"/>
                  </a:prstClr>
                </a:solidFill>
              </a:rPr>
              <a:t>Estados-Membros para </a:t>
            </a:r>
            <a:r>
              <a:rPr lang="pt-PT" dirty="0">
                <a:solidFill>
                  <a:prstClr val="black">
                    <a:lumMod val="85000"/>
                    <a:lumOff val="15000"/>
                  </a:prstClr>
                </a:solidFill>
              </a:rPr>
              <a:t>definir a agenda política da UE. </a:t>
            </a:r>
            <a:endParaRPr lang="pt-PT" dirty="0" smtClean="0">
              <a:solidFill>
                <a:prstClr val="black">
                  <a:lumMod val="85000"/>
                  <a:lumOff val="15000"/>
                </a:prstClr>
              </a:solidFill>
            </a:endParaRPr>
          </a:p>
          <a:p>
            <a:r>
              <a:rPr lang="pt-PT" dirty="0" smtClean="0">
                <a:solidFill>
                  <a:prstClr val="black">
                    <a:lumMod val="85000"/>
                    <a:lumOff val="15000"/>
                  </a:prstClr>
                </a:solidFill>
              </a:rPr>
              <a:t>Representa</a:t>
            </a:r>
            <a:r>
              <a:rPr lang="pt-PT" dirty="0">
                <a:solidFill>
                  <a:prstClr val="black">
                    <a:lumMod val="85000"/>
                    <a:lumOff val="15000"/>
                  </a:prstClr>
                </a:solidFill>
              </a:rPr>
              <a:t> o nível mais elevado de cooperação política entre os países da UE.</a:t>
            </a:r>
          </a:p>
          <a:p>
            <a:r>
              <a:rPr lang="pt-PT" dirty="0">
                <a:solidFill>
                  <a:prstClr val="black">
                    <a:lumMod val="85000"/>
                    <a:lumOff val="15000"/>
                  </a:prstClr>
                </a:solidFill>
              </a:rPr>
              <a:t>Uma das 7 instituições oficiais da UE, o Conselho Europeu reveste a forma de cimeiras(geralmente trimestrais) entre os dirigentes da UE, presididas por um presidente permanente.</a:t>
            </a:r>
          </a:p>
          <a:p>
            <a:endParaRPr lang="pt-PT" dirty="0" smtClean="0">
              <a:solidFill>
                <a:prstClr val="black">
                  <a:lumMod val="85000"/>
                  <a:lumOff val="15000"/>
                </a:prstClr>
              </a:solidFill>
            </a:endParaRPr>
          </a:p>
        </p:txBody>
      </p:sp>
    </p:spTree>
    <p:extLst>
      <p:ext uri="{BB962C8B-B14F-4D97-AF65-F5344CB8AC3E}">
        <p14:creationId xmlns:p14="http://schemas.microsoft.com/office/powerpoint/2010/main" val="5175250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ângulo 1"/>
          <p:cNvSpPr/>
          <p:nvPr/>
        </p:nvSpPr>
        <p:spPr>
          <a:xfrm>
            <a:off x="539552" y="1164808"/>
            <a:ext cx="8136904" cy="3970318"/>
          </a:xfrm>
          <a:prstGeom prst="rect">
            <a:avLst/>
          </a:prstGeom>
        </p:spPr>
        <p:txBody>
          <a:bodyPr wrap="square">
            <a:spAutoFit/>
          </a:bodyPr>
          <a:lstStyle/>
          <a:p>
            <a:r>
              <a:rPr lang="pt-PT" b="1" dirty="0">
                <a:solidFill>
                  <a:srgbClr val="1F497D"/>
                </a:solidFill>
              </a:rPr>
              <a:t>As Instituições  (</a:t>
            </a:r>
            <a:r>
              <a:rPr lang="pt-PT" b="1" dirty="0" err="1">
                <a:solidFill>
                  <a:srgbClr val="1F497D"/>
                </a:solidFill>
              </a:rPr>
              <a:t>cont</a:t>
            </a:r>
            <a:r>
              <a:rPr lang="pt-PT" b="1" dirty="0">
                <a:solidFill>
                  <a:srgbClr val="1F497D"/>
                </a:solidFill>
              </a:rPr>
              <a:t>.)</a:t>
            </a:r>
          </a:p>
          <a:p>
            <a:endParaRPr lang="pt-PT" dirty="0" smtClean="0">
              <a:solidFill>
                <a:prstClr val="black"/>
              </a:solidFill>
            </a:endParaRPr>
          </a:p>
          <a:p>
            <a:r>
              <a:rPr lang="pt-PT" u="sng" dirty="0">
                <a:solidFill>
                  <a:prstClr val="black">
                    <a:lumMod val="85000"/>
                    <a:lumOff val="15000"/>
                  </a:prstClr>
                </a:solidFill>
              </a:rPr>
              <a:t>Conselho da União </a:t>
            </a:r>
            <a:r>
              <a:rPr lang="pt-PT" u="sng" dirty="0" smtClean="0">
                <a:solidFill>
                  <a:prstClr val="black">
                    <a:lumMod val="85000"/>
                    <a:lumOff val="15000"/>
                  </a:prstClr>
                </a:solidFill>
              </a:rPr>
              <a:t>Europeia</a:t>
            </a:r>
          </a:p>
          <a:p>
            <a:r>
              <a:rPr lang="pt-PT" dirty="0" smtClean="0">
                <a:solidFill>
                  <a:prstClr val="black">
                    <a:lumMod val="85000"/>
                    <a:lumOff val="15000"/>
                  </a:prstClr>
                </a:solidFill>
              </a:rPr>
              <a:t>Os</a:t>
            </a:r>
            <a:r>
              <a:rPr lang="pt-PT" dirty="0">
                <a:solidFill>
                  <a:prstClr val="black">
                    <a:lumMod val="85000"/>
                    <a:lumOff val="15000"/>
                  </a:prstClr>
                </a:solidFill>
              </a:rPr>
              <a:t> ministros dos governos de cada país da UE reúnem-se no Conselho para discutir, alterar e aprovar legislação e coordenar políticas. </a:t>
            </a:r>
            <a:endParaRPr lang="pt-PT" dirty="0" smtClean="0">
              <a:solidFill>
                <a:prstClr val="black">
                  <a:lumMod val="85000"/>
                  <a:lumOff val="15000"/>
                </a:prstClr>
              </a:solidFill>
            </a:endParaRPr>
          </a:p>
          <a:p>
            <a:r>
              <a:rPr lang="pt-PT" dirty="0" smtClean="0">
                <a:solidFill>
                  <a:prstClr val="black">
                    <a:lumMod val="85000"/>
                    <a:lumOff val="15000"/>
                  </a:prstClr>
                </a:solidFill>
              </a:rPr>
              <a:t>Os </a:t>
            </a:r>
            <a:r>
              <a:rPr lang="pt-PT" dirty="0">
                <a:solidFill>
                  <a:prstClr val="black">
                    <a:lumMod val="85000"/>
                    <a:lumOff val="15000"/>
                  </a:prstClr>
                </a:solidFill>
              </a:rPr>
              <a:t>ministros estão habilitados a assumir compromissos em nome dos </a:t>
            </a:r>
            <a:r>
              <a:rPr lang="pt-PT" dirty="0" err="1">
                <a:solidFill>
                  <a:prstClr val="black">
                    <a:lumMod val="85000"/>
                    <a:lumOff val="15000"/>
                  </a:prstClr>
                </a:solidFill>
              </a:rPr>
              <a:t>respetivos</a:t>
            </a:r>
            <a:r>
              <a:rPr lang="pt-PT" dirty="0">
                <a:solidFill>
                  <a:prstClr val="black">
                    <a:lumMod val="85000"/>
                    <a:lumOff val="15000"/>
                  </a:prstClr>
                </a:solidFill>
              </a:rPr>
              <a:t> governos em relação às medidas aprovadas nas reuniões</a:t>
            </a:r>
            <a:r>
              <a:rPr lang="pt-PT" dirty="0" smtClean="0">
                <a:solidFill>
                  <a:prstClr val="black">
                    <a:lumMod val="85000"/>
                    <a:lumOff val="15000"/>
                  </a:prstClr>
                </a:solidFill>
              </a:rPr>
              <a:t>.</a:t>
            </a:r>
          </a:p>
          <a:p>
            <a:endParaRPr lang="pt-PT" dirty="0">
              <a:solidFill>
                <a:prstClr val="black">
                  <a:lumMod val="85000"/>
                  <a:lumOff val="15000"/>
                </a:prstClr>
              </a:solidFill>
            </a:endParaRPr>
          </a:p>
          <a:p>
            <a:r>
              <a:rPr lang="pt-PT" u="sng" dirty="0">
                <a:solidFill>
                  <a:prstClr val="black">
                    <a:lumMod val="85000"/>
                    <a:lumOff val="15000"/>
                  </a:prstClr>
                </a:solidFill>
              </a:rPr>
              <a:t>Comissão Europeia</a:t>
            </a:r>
          </a:p>
          <a:p>
            <a:r>
              <a:rPr lang="pt-PT" dirty="0">
                <a:solidFill>
                  <a:prstClr val="black">
                    <a:lumMod val="85000"/>
                    <a:lumOff val="15000"/>
                  </a:prstClr>
                </a:solidFill>
              </a:rPr>
              <a:t>A Comissão Europeia é o órgão executivo da UE, sendo politicamente independente. É responsável pela elaboração de propostas de novos </a:t>
            </a:r>
            <a:r>
              <a:rPr lang="pt-PT" dirty="0" err="1">
                <a:solidFill>
                  <a:prstClr val="black">
                    <a:lumMod val="85000"/>
                    <a:lumOff val="15000"/>
                  </a:prstClr>
                </a:solidFill>
              </a:rPr>
              <a:t>atos</a:t>
            </a:r>
            <a:r>
              <a:rPr lang="pt-PT" dirty="0">
                <a:solidFill>
                  <a:prstClr val="black">
                    <a:lumMod val="85000"/>
                    <a:lumOff val="15000"/>
                  </a:prstClr>
                </a:solidFill>
              </a:rPr>
              <a:t> legislativos europeus e pela execução das decisões do </a:t>
            </a:r>
            <a:r>
              <a:rPr lang="pt-PT" u="sng" dirty="0">
                <a:solidFill>
                  <a:prstClr val="black">
                    <a:lumMod val="85000"/>
                    <a:lumOff val="15000"/>
                  </a:prstClr>
                </a:solidFill>
              </a:rPr>
              <a:t>Parlamento Europeu</a:t>
            </a:r>
            <a:r>
              <a:rPr lang="pt-PT" dirty="0">
                <a:solidFill>
                  <a:prstClr val="black">
                    <a:lumMod val="85000"/>
                    <a:lumOff val="15000"/>
                  </a:prstClr>
                </a:solidFill>
              </a:rPr>
              <a:t> e do </a:t>
            </a:r>
            <a:r>
              <a:rPr lang="pt-PT" u="sng" dirty="0">
                <a:solidFill>
                  <a:prstClr val="black">
                    <a:lumMod val="85000"/>
                    <a:lumOff val="15000"/>
                  </a:prstClr>
                </a:solidFill>
              </a:rPr>
              <a:t>Conselho da UE</a:t>
            </a:r>
            <a:r>
              <a:rPr lang="pt-PT" dirty="0" smtClean="0">
                <a:solidFill>
                  <a:prstClr val="black">
                    <a:lumMod val="85000"/>
                    <a:lumOff val="15000"/>
                  </a:prstClr>
                </a:solidFill>
              </a:rPr>
              <a:t>.</a:t>
            </a:r>
          </a:p>
          <a:p>
            <a:endParaRPr lang="pt-PT" dirty="0">
              <a:solidFill>
                <a:prstClr val="black">
                  <a:lumMod val="85000"/>
                  <a:lumOff val="15000"/>
                </a:prstClr>
              </a:solidFill>
            </a:endParaRPr>
          </a:p>
          <a:p>
            <a:endParaRPr lang="pt-PT" dirty="0">
              <a:solidFill>
                <a:prstClr val="black">
                  <a:lumMod val="85000"/>
                  <a:lumOff val="15000"/>
                </a:prstClr>
              </a:solidFill>
            </a:endParaRPr>
          </a:p>
        </p:txBody>
      </p:sp>
    </p:spTree>
    <p:extLst>
      <p:ext uri="{BB962C8B-B14F-4D97-AF65-F5344CB8AC3E}">
        <p14:creationId xmlns:p14="http://schemas.microsoft.com/office/powerpoint/2010/main" val="15153756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ângulo 1"/>
          <p:cNvSpPr/>
          <p:nvPr/>
        </p:nvSpPr>
        <p:spPr>
          <a:xfrm>
            <a:off x="539552" y="1164808"/>
            <a:ext cx="8136904" cy="3970318"/>
          </a:xfrm>
          <a:prstGeom prst="rect">
            <a:avLst/>
          </a:prstGeom>
        </p:spPr>
        <p:txBody>
          <a:bodyPr wrap="square">
            <a:spAutoFit/>
          </a:bodyPr>
          <a:lstStyle/>
          <a:p>
            <a:r>
              <a:rPr lang="pt-PT" b="1" dirty="0">
                <a:solidFill>
                  <a:srgbClr val="1F497D"/>
                </a:solidFill>
              </a:rPr>
              <a:t>Outras Instituições da EU</a:t>
            </a:r>
          </a:p>
          <a:p>
            <a:endParaRPr lang="pt-PT" dirty="0" smtClean="0">
              <a:solidFill>
                <a:prstClr val="black"/>
              </a:solidFill>
            </a:endParaRPr>
          </a:p>
          <a:p>
            <a:pPr marL="285750" indent="-285750">
              <a:buFont typeface="Arial" pitchFamily="34" charset="0"/>
              <a:buChar char="•"/>
            </a:pPr>
            <a:r>
              <a:rPr lang="pt-PT" dirty="0">
                <a:solidFill>
                  <a:prstClr val="black">
                    <a:lumMod val="85000"/>
                    <a:lumOff val="15000"/>
                  </a:prstClr>
                </a:solidFill>
              </a:rPr>
              <a:t>Tribunal de Justiça da União Europeia (TJUE)</a:t>
            </a:r>
          </a:p>
          <a:p>
            <a:pPr marL="285750" indent="-285750">
              <a:buFont typeface="Arial" pitchFamily="34" charset="0"/>
              <a:buChar char="•"/>
            </a:pPr>
            <a:r>
              <a:rPr lang="pt-PT" dirty="0" smtClean="0">
                <a:solidFill>
                  <a:prstClr val="black">
                    <a:lumMod val="85000"/>
                    <a:lumOff val="15000"/>
                  </a:prstClr>
                </a:solidFill>
              </a:rPr>
              <a:t>Banco </a:t>
            </a:r>
            <a:r>
              <a:rPr lang="pt-PT" dirty="0">
                <a:solidFill>
                  <a:prstClr val="black">
                    <a:lumMod val="85000"/>
                    <a:lumOff val="15000"/>
                  </a:prstClr>
                </a:solidFill>
              </a:rPr>
              <a:t>Central Europeu (BCE) </a:t>
            </a:r>
            <a:endParaRPr lang="pt-PT" dirty="0" smtClean="0">
              <a:solidFill>
                <a:prstClr val="black">
                  <a:lumMod val="85000"/>
                  <a:lumOff val="15000"/>
                </a:prstClr>
              </a:solidFill>
            </a:endParaRPr>
          </a:p>
          <a:p>
            <a:pPr marL="285750" indent="-285750">
              <a:buFont typeface="Arial" pitchFamily="34" charset="0"/>
              <a:buChar char="•"/>
            </a:pPr>
            <a:r>
              <a:rPr lang="pt-PT" dirty="0" smtClean="0">
                <a:solidFill>
                  <a:prstClr val="black">
                    <a:lumMod val="85000"/>
                    <a:lumOff val="15000"/>
                  </a:prstClr>
                </a:solidFill>
              </a:rPr>
              <a:t>Tribunal </a:t>
            </a:r>
            <a:r>
              <a:rPr lang="pt-PT" dirty="0">
                <a:solidFill>
                  <a:prstClr val="black">
                    <a:lumMod val="85000"/>
                    <a:lumOff val="15000"/>
                  </a:prstClr>
                </a:solidFill>
              </a:rPr>
              <a:t>de Contas </a:t>
            </a:r>
            <a:r>
              <a:rPr lang="pt-PT" dirty="0" smtClean="0">
                <a:solidFill>
                  <a:prstClr val="black">
                    <a:lumMod val="85000"/>
                    <a:lumOff val="15000"/>
                  </a:prstClr>
                </a:solidFill>
              </a:rPr>
              <a:t>Europeu</a:t>
            </a:r>
          </a:p>
          <a:p>
            <a:pPr marL="285750" indent="-285750">
              <a:buFont typeface="Arial" pitchFamily="34" charset="0"/>
              <a:buChar char="•"/>
            </a:pPr>
            <a:r>
              <a:rPr lang="pt-PT" dirty="0" smtClean="0">
                <a:solidFill>
                  <a:prstClr val="black">
                    <a:lumMod val="85000"/>
                    <a:lumOff val="15000"/>
                  </a:prstClr>
                </a:solidFill>
              </a:rPr>
              <a:t>Serviço </a:t>
            </a:r>
            <a:r>
              <a:rPr lang="pt-PT" dirty="0">
                <a:solidFill>
                  <a:prstClr val="black">
                    <a:lumMod val="85000"/>
                    <a:lumOff val="15000"/>
                  </a:prstClr>
                </a:solidFill>
              </a:rPr>
              <a:t>Europeu para a </a:t>
            </a:r>
            <a:r>
              <a:rPr lang="pt-PT" dirty="0" err="1">
                <a:solidFill>
                  <a:prstClr val="black">
                    <a:lumMod val="85000"/>
                    <a:lumOff val="15000"/>
                  </a:prstClr>
                </a:solidFill>
              </a:rPr>
              <a:t>Ação</a:t>
            </a:r>
            <a:r>
              <a:rPr lang="pt-PT" dirty="0">
                <a:solidFill>
                  <a:prstClr val="black">
                    <a:lumMod val="85000"/>
                    <a:lumOff val="15000"/>
                  </a:prstClr>
                </a:solidFill>
              </a:rPr>
              <a:t> Externa (SEAE</a:t>
            </a:r>
            <a:r>
              <a:rPr lang="pt-PT" dirty="0" smtClean="0">
                <a:solidFill>
                  <a:prstClr val="black">
                    <a:lumMod val="85000"/>
                    <a:lumOff val="15000"/>
                  </a:prstClr>
                </a:solidFill>
              </a:rPr>
              <a:t>)</a:t>
            </a:r>
          </a:p>
          <a:p>
            <a:pPr marL="285750" indent="-285750">
              <a:buFont typeface="Arial" pitchFamily="34" charset="0"/>
              <a:buChar char="•"/>
            </a:pPr>
            <a:r>
              <a:rPr lang="pt-PT" dirty="0" smtClean="0">
                <a:solidFill>
                  <a:prstClr val="black">
                    <a:lumMod val="85000"/>
                    <a:lumOff val="15000"/>
                  </a:prstClr>
                </a:solidFill>
              </a:rPr>
              <a:t>Comité </a:t>
            </a:r>
            <a:r>
              <a:rPr lang="pt-PT" dirty="0">
                <a:solidFill>
                  <a:prstClr val="black">
                    <a:lumMod val="85000"/>
                    <a:lumOff val="15000"/>
                  </a:prstClr>
                </a:solidFill>
              </a:rPr>
              <a:t>Económico e Social Europeu (CESE) </a:t>
            </a:r>
            <a:endParaRPr lang="pt-PT" dirty="0" smtClean="0">
              <a:solidFill>
                <a:prstClr val="black">
                  <a:lumMod val="85000"/>
                  <a:lumOff val="15000"/>
                </a:prstClr>
              </a:solidFill>
            </a:endParaRPr>
          </a:p>
          <a:p>
            <a:pPr marL="285750" indent="-285750">
              <a:buFont typeface="Arial" pitchFamily="34" charset="0"/>
              <a:buChar char="•"/>
            </a:pPr>
            <a:r>
              <a:rPr lang="pt-PT" dirty="0" smtClean="0">
                <a:solidFill>
                  <a:prstClr val="black">
                    <a:lumMod val="85000"/>
                    <a:lumOff val="15000"/>
                  </a:prstClr>
                </a:solidFill>
              </a:rPr>
              <a:t>Comité </a:t>
            </a:r>
            <a:r>
              <a:rPr lang="pt-PT" dirty="0">
                <a:solidFill>
                  <a:prstClr val="black">
                    <a:lumMod val="85000"/>
                    <a:lumOff val="15000"/>
                  </a:prstClr>
                </a:solidFill>
              </a:rPr>
              <a:t>das Regiões Europeu </a:t>
            </a:r>
            <a:endParaRPr lang="pt-PT" dirty="0" smtClean="0">
              <a:solidFill>
                <a:prstClr val="black">
                  <a:lumMod val="85000"/>
                  <a:lumOff val="15000"/>
                </a:prstClr>
              </a:solidFill>
            </a:endParaRPr>
          </a:p>
          <a:p>
            <a:pPr marL="285750" indent="-285750">
              <a:buFont typeface="Arial" pitchFamily="34" charset="0"/>
              <a:buChar char="•"/>
            </a:pPr>
            <a:r>
              <a:rPr lang="pt-PT" dirty="0">
                <a:solidFill>
                  <a:prstClr val="black">
                    <a:lumMod val="85000"/>
                    <a:lumOff val="15000"/>
                  </a:prstClr>
                </a:solidFill>
              </a:rPr>
              <a:t>Banco Europeu de Investimento (BEI</a:t>
            </a:r>
            <a:r>
              <a:rPr lang="pt-PT" dirty="0" smtClean="0">
                <a:solidFill>
                  <a:prstClr val="black">
                    <a:lumMod val="85000"/>
                    <a:lumOff val="15000"/>
                  </a:prstClr>
                </a:solidFill>
              </a:rPr>
              <a:t>)</a:t>
            </a:r>
          </a:p>
          <a:p>
            <a:pPr marL="285750" indent="-285750">
              <a:buFont typeface="Arial" pitchFamily="34" charset="0"/>
              <a:buChar char="•"/>
            </a:pPr>
            <a:r>
              <a:rPr lang="pt-PT" dirty="0">
                <a:solidFill>
                  <a:prstClr val="black">
                    <a:lumMod val="85000"/>
                    <a:lumOff val="15000"/>
                  </a:prstClr>
                </a:solidFill>
              </a:rPr>
              <a:t>Provedor de Justiça </a:t>
            </a:r>
            <a:r>
              <a:rPr lang="pt-PT" dirty="0" smtClean="0">
                <a:solidFill>
                  <a:prstClr val="black">
                    <a:lumMod val="85000"/>
                    <a:lumOff val="15000"/>
                  </a:prstClr>
                </a:solidFill>
              </a:rPr>
              <a:t>Europeu</a:t>
            </a:r>
          </a:p>
          <a:p>
            <a:pPr marL="285750" indent="-285750">
              <a:buFont typeface="Arial" pitchFamily="34" charset="0"/>
              <a:buChar char="•"/>
            </a:pPr>
            <a:r>
              <a:rPr lang="pt-PT" dirty="0">
                <a:solidFill>
                  <a:prstClr val="black">
                    <a:lumMod val="85000"/>
                    <a:lumOff val="15000"/>
                  </a:prstClr>
                </a:solidFill>
              </a:rPr>
              <a:t>Autoridade Europeia para a </a:t>
            </a:r>
            <a:r>
              <a:rPr lang="pt-PT" dirty="0" err="1">
                <a:solidFill>
                  <a:prstClr val="black">
                    <a:lumMod val="85000"/>
                    <a:lumOff val="15000"/>
                  </a:prstClr>
                </a:solidFill>
              </a:rPr>
              <a:t>Proteção</a:t>
            </a:r>
            <a:r>
              <a:rPr lang="pt-PT" dirty="0">
                <a:solidFill>
                  <a:prstClr val="black">
                    <a:lumMod val="85000"/>
                    <a:lumOff val="15000"/>
                  </a:prstClr>
                </a:solidFill>
              </a:rPr>
              <a:t> de Dados (AEPD</a:t>
            </a:r>
            <a:r>
              <a:rPr lang="pt-PT" dirty="0" smtClean="0">
                <a:solidFill>
                  <a:prstClr val="black">
                    <a:lumMod val="85000"/>
                    <a:lumOff val="15000"/>
                  </a:prstClr>
                </a:solidFill>
              </a:rPr>
              <a:t>)</a:t>
            </a:r>
          </a:p>
          <a:p>
            <a:pPr marL="285750" indent="-285750">
              <a:buFont typeface="Arial" pitchFamily="34" charset="0"/>
              <a:buChar char="•"/>
            </a:pPr>
            <a:r>
              <a:rPr lang="pt-PT" dirty="0">
                <a:solidFill>
                  <a:prstClr val="black">
                    <a:lumMod val="85000"/>
                    <a:lumOff val="15000"/>
                  </a:prstClr>
                </a:solidFill>
              </a:rPr>
              <a:t>Órgãos interinstitucionais</a:t>
            </a:r>
          </a:p>
          <a:p>
            <a:endParaRPr lang="pt-PT" dirty="0">
              <a:solidFill>
                <a:prstClr val="black"/>
              </a:solidFill>
            </a:endParaRPr>
          </a:p>
          <a:p>
            <a:endParaRPr lang="pt-PT" dirty="0">
              <a:solidFill>
                <a:prstClr val="black"/>
              </a:solidFill>
            </a:endParaRPr>
          </a:p>
        </p:txBody>
      </p:sp>
    </p:spTree>
    <p:extLst>
      <p:ext uri="{BB962C8B-B14F-4D97-AF65-F5344CB8AC3E}">
        <p14:creationId xmlns:p14="http://schemas.microsoft.com/office/powerpoint/2010/main" val="18681772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ângulo 1"/>
          <p:cNvSpPr/>
          <p:nvPr/>
        </p:nvSpPr>
        <p:spPr>
          <a:xfrm>
            <a:off x="611560" y="692696"/>
            <a:ext cx="8136904" cy="5078313"/>
          </a:xfrm>
          <a:prstGeom prst="rect">
            <a:avLst/>
          </a:prstGeom>
        </p:spPr>
        <p:txBody>
          <a:bodyPr wrap="square">
            <a:spAutoFit/>
          </a:bodyPr>
          <a:lstStyle/>
          <a:p>
            <a:r>
              <a:rPr lang="pt-PT" b="1" dirty="0">
                <a:solidFill>
                  <a:srgbClr val="1F497D"/>
                </a:solidFill>
              </a:rPr>
              <a:t>Fontes jurídicas da EU </a:t>
            </a:r>
          </a:p>
          <a:p>
            <a:endParaRPr lang="pt-PT" dirty="0" smtClean="0">
              <a:solidFill>
                <a:prstClr val="black"/>
              </a:solidFill>
            </a:endParaRPr>
          </a:p>
          <a:p>
            <a:pPr indent="-285750">
              <a:buFont typeface="Arial" pitchFamily="34" charset="0"/>
              <a:buChar char="•"/>
            </a:pPr>
            <a:r>
              <a:rPr lang="pt-PT" b="1" i="1" dirty="0">
                <a:solidFill>
                  <a:srgbClr val="1F497D"/>
                </a:solidFill>
              </a:rPr>
              <a:t>Direito Primário: </a:t>
            </a:r>
          </a:p>
          <a:p>
            <a:r>
              <a:rPr lang="pt-PT" dirty="0" smtClean="0">
                <a:solidFill>
                  <a:prstClr val="black"/>
                </a:solidFill>
              </a:rPr>
              <a:t>	</a:t>
            </a:r>
            <a:r>
              <a:rPr lang="pt-PT" dirty="0" smtClean="0">
                <a:solidFill>
                  <a:prstClr val="black">
                    <a:lumMod val="85000"/>
                    <a:lumOff val="15000"/>
                  </a:prstClr>
                </a:solidFill>
              </a:rPr>
              <a:t>Tratados </a:t>
            </a:r>
            <a:r>
              <a:rPr lang="pt-PT" dirty="0">
                <a:solidFill>
                  <a:prstClr val="black">
                    <a:lumMod val="85000"/>
                    <a:lumOff val="15000"/>
                  </a:prstClr>
                </a:solidFill>
              </a:rPr>
              <a:t>da </a:t>
            </a:r>
            <a:r>
              <a:rPr lang="pt-PT" dirty="0" smtClean="0">
                <a:solidFill>
                  <a:prstClr val="black">
                    <a:lumMod val="85000"/>
                    <a:lumOff val="15000"/>
                  </a:prstClr>
                </a:solidFill>
              </a:rPr>
              <a:t>União </a:t>
            </a:r>
          </a:p>
          <a:p>
            <a:r>
              <a:rPr lang="pt-PT" dirty="0" smtClean="0">
                <a:solidFill>
                  <a:prstClr val="black">
                    <a:lumMod val="85000"/>
                    <a:lumOff val="15000"/>
                  </a:prstClr>
                </a:solidFill>
              </a:rPr>
              <a:t>	Carta </a:t>
            </a:r>
            <a:r>
              <a:rPr lang="pt-PT" dirty="0">
                <a:solidFill>
                  <a:prstClr val="black">
                    <a:lumMod val="85000"/>
                    <a:lumOff val="15000"/>
                  </a:prstClr>
                </a:solidFill>
              </a:rPr>
              <a:t>dos Direitos Fundamentais </a:t>
            </a:r>
            <a:endParaRPr lang="pt-PT" dirty="0" smtClean="0">
              <a:solidFill>
                <a:prstClr val="black">
                  <a:lumMod val="85000"/>
                  <a:lumOff val="15000"/>
                </a:prstClr>
              </a:solidFill>
            </a:endParaRPr>
          </a:p>
          <a:p>
            <a:r>
              <a:rPr lang="pt-PT" dirty="0" smtClean="0">
                <a:solidFill>
                  <a:prstClr val="black">
                    <a:lumMod val="85000"/>
                    <a:lumOff val="15000"/>
                  </a:prstClr>
                </a:solidFill>
              </a:rPr>
              <a:t>	Princípios </a:t>
            </a:r>
            <a:r>
              <a:rPr lang="pt-PT" dirty="0">
                <a:solidFill>
                  <a:prstClr val="black">
                    <a:lumMod val="85000"/>
                    <a:lumOff val="15000"/>
                  </a:prstClr>
                </a:solidFill>
              </a:rPr>
              <a:t>gerais do direito (constitucional</a:t>
            </a:r>
            <a:r>
              <a:rPr lang="pt-PT" dirty="0" smtClean="0">
                <a:solidFill>
                  <a:prstClr val="black">
                    <a:lumMod val="85000"/>
                    <a:lumOff val="15000"/>
                  </a:prstClr>
                </a:solidFill>
              </a:rPr>
              <a:t>)</a:t>
            </a:r>
          </a:p>
          <a:p>
            <a:pPr indent="-285750">
              <a:buFont typeface="Arial" pitchFamily="34" charset="0"/>
              <a:buChar char="•"/>
            </a:pPr>
            <a:r>
              <a:rPr lang="pt-PT" b="1" i="1" dirty="0">
                <a:solidFill>
                  <a:srgbClr val="1F497D"/>
                </a:solidFill>
              </a:rPr>
              <a:t>Acordos internacionais da EU</a:t>
            </a:r>
          </a:p>
          <a:p>
            <a:pPr indent="-285750">
              <a:buFont typeface="Arial" pitchFamily="34" charset="0"/>
              <a:buChar char="•"/>
            </a:pPr>
            <a:r>
              <a:rPr lang="pt-PT" b="1" i="1" dirty="0">
                <a:solidFill>
                  <a:srgbClr val="1F497D"/>
                </a:solidFill>
              </a:rPr>
              <a:t>Direito </a:t>
            </a:r>
            <a:r>
              <a:rPr lang="pt-PT" b="1" i="1" dirty="0" smtClean="0">
                <a:solidFill>
                  <a:srgbClr val="1F497D"/>
                </a:solidFill>
              </a:rPr>
              <a:t>Derivado</a:t>
            </a:r>
            <a:endParaRPr lang="pt-PT" b="1" i="1" dirty="0">
              <a:solidFill>
                <a:srgbClr val="1F497D"/>
              </a:solidFill>
            </a:endParaRPr>
          </a:p>
          <a:p>
            <a:r>
              <a:rPr lang="pt-PT" dirty="0" smtClean="0">
                <a:solidFill>
                  <a:prstClr val="black"/>
                </a:solidFill>
              </a:rPr>
              <a:t>	</a:t>
            </a:r>
            <a:r>
              <a:rPr lang="pt-PT" dirty="0" smtClean="0">
                <a:solidFill>
                  <a:prstClr val="black">
                    <a:lumMod val="85000"/>
                    <a:lumOff val="15000"/>
                  </a:prstClr>
                </a:solidFill>
              </a:rPr>
              <a:t>Atos </a:t>
            </a:r>
            <a:r>
              <a:rPr lang="pt-PT" dirty="0">
                <a:solidFill>
                  <a:prstClr val="black">
                    <a:lumMod val="85000"/>
                    <a:lumOff val="15000"/>
                  </a:prstClr>
                </a:solidFill>
              </a:rPr>
              <a:t>jurídicos com cariz </a:t>
            </a:r>
            <a:r>
              <a:rPr lang="pt-PT" dirty="0" smtClean="0">
                <a:solidFill>
                  <a:prstClr val="black">
                    <a:lumMod val="85000"/>
                    <a:lumOff val="15000"/>
                  </a:prstClr>
                </a:solidFill>
              </a:rPr>
              <a:t>legislativo: Regulamentos, Diretivas e </a:t>
            </a:r>
            <a:r>
              <a:rPr lang="pt-PT" dirty="0">
                <a:solidFill>
                  <a:prstClr val="black">
                    <a:lumMod val="85000"/>
                    <a:lumOff val="15000"/>
                  </a:prstClr>
                </a:solidFill>
              </a:rPr>
              <a:t>Decisões </a:t>
            </a:r>
            <a:endParaRPr lang="pt-PT" dirty="0" smtClean="0">
              <a:solidFill>
                <a:prstClr val="black">
                  <a:lumMod val="85000"/>
                  <a:lumOff val="15000"/>
                </a:prstClr>
              </a:solidFill>
            </a:endParaRPr>
          </a:p>
          <a:p>
            <a:r>
              <a:rPr lang="pt-PT" dirty="0" smtClean="0">
                <a:solidFill>
                  <a:prstClr val="black">
                    <a:lumMod val="85000"/>
                    <a:lumOff val="15000"/>
                  </a:prstClr>
                </a:solidFill>
              </a:rPr>
              <a:t>	Atos </a:t>
            </a:r>
            <a:r>
              <a:rPr lang="pt-PT" dirty="0">
                <a:solidFill>
                  <a:prstClr val="black">
                    <a:lumMod val="85000"/>
                    <a:lumOff val="15000"/>
                  </a:prstClr>
                </a:solidFill>
              </a:rPr>
              <a:t>jurídicos sem cariz </a:t>
            </a:r>
            <a:r>
              <a:rPr lang="pt-PT" dirty="0" smtClean="0">
                <a:solidFill>
                  <a:prstClr val="black">
                    <a:lumMod val="85000"/>
                    <a:lumOff val="15000"/>
                  </a:prstClr>
                </a:solidFill>
              </a:rPr>
              <a:t>legislativo: </a:t>
            </a:r>
            <a:r>
              <a:rPr lang="pt-PT" dirty="0">
                <a:solidFill>
                  <a:prstClr val="black">
                    <a:lumMod val="85000"/>
                    <a:lumOff val="15000"/>
                  </a:prstClr>
                </a:solidFill>
              </a:rPr>
              <a:t>Instrumentos jurídicos </a:t>
            </a:r>
            <a:r>
              <a:rPr lang="pt-PT" dirty="0" smtClean="0">
                <a:solidFill>
                  <a:prstClr val="black">
                    <a:lumMod val="85000"/>
                    <a:lumOff val="15000"/>
                  </a:prstClr>
                </a:solidFill>
              </a:rPr>
              <a:t>simples, </a:t>
            </a:r>
            <a:r>
              <a:rPr lang="pt-PT" dirty="0">
                <a:solidFill>
                  <a:prstClr val="black">
                    <a:lumMod val="85000"/>
                    <a:lumOff val="15000"/>
                  </a:prstClr>
                </a:solidFill>
              </a:rPr>
              <a:t>Atos </a:t>
            </a:r>
            <a:r>
              <a:rPr lang="pt-PT" dirty="0" smtClean="0">
                <a:solidFill>
                  <a:prstClr val="black">
                    <a:lumMod val="85000"/>
                    <a:lumOff val="15000"/>
                  </a:prstClr>
                </a:solidFill>
              </a:rPr>
              <a:t>	delegados, Atos </a:t>
            </a:r>
            <a:r>
              <a:rPr lang="pt-PT" dirty="0">
                <a:solidFill>
                  <a:prstClr val="black">
                    <a:lumMod val="85000"/>
                    <a:lumOff val="15000"/>
                  </a:prstClr>
                </a:solidFill>
              </a:rPr>
              <a:t>de execução </a:t>
            </a:r>
            <a:endParaRPr lang="pt-PT" dirty="0" smtClean="0">
              <a:solidFill>
                <a:prstClr val="black">
                  <a:lumMod val="85000"/>
                  <a:lumOff val="15000"/>
                </a:prstClr>
              </a:solidFill>
            </a:endParaRPr>
          </a:p>
          <a:p>
            <a:r>
              <a:rPr lang="pt-PT" dirty="0" smtClean="0">
                <a:solidFill>
                  <a:prstClr val="black">
                    <a:lumMod val="85000"/>
                    <a:lumOff val="15000"/>
                  </a:prstClr>
                </a:solidFill>
              </a:rPr>
              <a:t>	Instrumentos </a:t>
            </a:r>
            <a:r>
              <a:rPr lang="pt-PT" dirty="0">
                <a:solidFill>
                  <a:prstClr val="black">
                    <a:lumMod val="85000"/>
                    <a:lumOff val="15000"/>
                  </a:prstClr>
                </a:solidFill>
              </a:rPr>
              <a:t>não </a:t>
            </a:r>
            <a:r>
              <a:rPr lang="pt-PT" dirty="0" smtClean="0">
                <a:solidFill>
                  <a:prstClr val="black">
                    <a:lumMod val="85000"/>
                    <a:lumOff val="15000"/>
                  </a:prstClr>
                </a:solidFill>
              </a:rPr>
              <a:t>vinculativos: </a:t>
            </a:r>
            <a:r>
              <a:rPr lang="pt-PT" dirty="0">
                <a:solidFill>
                  <a:prstClr val="black">
                    <a:lumMod val="85000"/>
                    <a:lumOff val="15000"/>
                  </a:prstClr>
                </a:solidFill>
              </a:rPr>
              <a:t>Recomendações e pareceres </a:t>
            </a:r>
            <a:endParaRPr lang="pt-PT" dirty="0" smtClean="0">
              <a:solidFill>
                <a:prstClr val="black">
                  <a:lumMod val="85000"/>
                  <a:lumOff val="15000"/>
                </a:prstClr>
              </a:solidFill>
            </a:endParaRPr>
          </a:p>
          <a:p>
            <a:r>
              <a:rPr lang="pt-PT" dirty="0" smtClean="0">
                <a:solidFill>
                  <a:prstClr val="black">
                    <a:lumMod val="85000"/>
                    <a:lumOff val="15000"/>
                  </a:prstClr>
                </a:solidFill>
              </a:rPr>
              <a:t>	Atos </a:t>
            </a:r>
            <a:r>
              <a:rPr lang="pt-PT" dirty="0">
                <a:solidFill>
                  <a:prstClr val="black">
                    <a:lumMod val="85000"/>
                    <a:lumOff val="15000"/>
                  </a:prstClr>
                </a:solidFill>
              </a:rPr>
              <a:t>que não são atos </a:t>
            </a:r>
            <a:r>
              <a:rPr lang="pt-PT" dirty="0" smtClean="0">
                <a:solidFill>
                  <a:prstClr val="black">
                    <a:lumMod val="85000"/>
                    <a:lumOff val="15000"/>
                  </a:prstClr>
                </a:solidFill>
              </a:rPr>
              <a:t>jurídicos: </a:t>
            </a:r>
            <a:r>
              <a:rPr lang="pt-PT" dirty="0">
                <a:solidFill>
                  <a:prstClr val="black">
                    <a:lumMod val="85000"/>
                    <a:lumOff val="15000"/>
                  </a:prstClr>
                </a:solidFill>
              </a:rPr>
              <a:t>Acordos </a:t>
            </a:r>
            <a:r>
              <a:rPr lang="pt-PT" dirty="0" smtClean="0">
                <a:solidFill>
                  <a:prstClr val="black">
                    <a:lumMod val="85000"/>
                    <a:lumOff val="15000"/>
                  </a:prstClr>
                </a:solidFill>
              </a:rPr>
              <a:t>interinstitucionais, </a:t>
            </a:r>
            <a:r>
              <a:rPr lang="pt-PT" dirty="0">
                <a:solidFill>
                  <a:prstClr val="black">
                    <a:lumMod val="85000"/>
                    <a:lumOff val="15000"/>
                  </a:prstClr>
                </a:solidFill>
              </a:rPr>
              <a:t>Resoluções, </a:t>
            </a:r>
            <a:r>
              <a:rPr lang="pt-PT" dirty="0" smtClean="0">
                <a:solidFill>
                  <a:prstClr val="black">
                    <a:lumMod val="85000"/>
                    <a:lumOff val="15000"/>
                  </a:prstClr>
                </a:solidFill>
              </a:rPr>
              <a:t>	declarações </a:t>
            </a:r>
            <a:r>
              <a:rPr lang="pt-PT" dirty="0">
                <a:solidFill>
                  <a:prstClr val="black">
                    <a:lumMod val="85000"/>
                    <a:lumOff val="15000"/>
                  </a:prstClr>
                </a:solidFill>
              </a:rPr>
              <a:t>e programas de ação </a:t>
            </a:r>
            <a:endParaRPr lang="pt-PT" dirty="0" smtClean="0">
              <a:solidFill>
                <a:prstClr val="black">
                  <a:lumMod val="85000"/>
                  <a:lumOff val="15000"/>
                </a:prstClr>
              </a:solidFill>
            </a:endParaRPr>
          </a:p>
          <a:p>
            <a:pPr indent="-285750">
              <a:buFont typeface="Arial" pitchFamily="34" charset="0"/>
              <a:buChar char="•"/>
            </a:pPr>
            <a:r>
              <a:rPr lang="pt-PT" b="1" i="1" dirty="0">
                <a:solidFill>
                  <a:srgbClr val="1F497D"/>
                </a:solidFill>
              </a:rPr>
              <a:t>Princípios Gerais de Direito</a:t>
            </a:r>
          </a:p>
          <a:p>
            <a:pPr indent="-285750">
              <a:buFont typeface="Arial" pitchFamily="34" charset="0"/>
              <a:buChar char="•"/>
            </a:pPr>
            <a:r>
              <a:rPr lang="pt-PT" b="1" i="1" dirty="0">
                <a:solidFill>
                  <a:srgbClr val="1F497D"/>
                </a:solidFill>
              </a:rPr>
              <a:t>Convenções entre Estados </a:t>
            </a:r>
            <a:r>
              <a:rPr lang="pt-PT" b="1" i="1" dirty="0" smtClean="0">
                <a:solidFill>
                  <a:srgbClr val="1F497D"/>
                </a:solidFill>
              </a:rPr>
              <a:t>Membros </a:t>
            </a:r>
          </a:p>
          <a:p>
            <a:pPr marL="628650" lvl="2"/>
            <a:r>
              <a:rPr lang="pt-PT" b="1" i="1" dirty="0">
                <a:solidFill>
                  <a:srgbClr val="1F497D"/>
                </a:solidFill>
              </a:rPr>
              <a:t>	</a:t>
            </a:r>
            <a:r>
              <a:rPr lang="pt-PT" dirty="0" smtClean="0">
                <a:solidFill>
                  <a:prstClr val="black">
                    <a:lumMod val="85000"/>
                    <a:lumOff val="15000"/>
                  </a:prstClr>
                </a:solidFill>
              </a:rPr>
              <a:t>Acordos internacionais, </a:t>
            </a:r>
            <a:r>
              <a:rPr lang="pt-PT" dirty="0">
                <a:solidFill>
                  <a:prstClr val="black">
                    <a:lumMod val="85000"/>
                    <a:lumOff val="15000"/>
                  </a:prstClr>
                </a:solidFill>
              </a:rPr>
              <a:t>Decisões dos representantes dos governos dos Estados-Membros reunidos no Conselho</a:t>
            </a:r>
          </a:p>
        </p:txBody>
      </p:sp>
    </p:spTree>
    <p:extLst>
      <p:ext uri="{BB962C8B-B14F-4D97-AF65-F5344CB8AC3E}">
        <p14:creationId xmlns:p14="http://schemas.microsoft.com/office/powerpoint/2010/main" val="35577481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173" y="704475"/>
            <a:ext cx="3312432" cy="5085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aixaDeTexto 2"/>
          <p:cNvSpPr txBox="1"/>
          <p:nvPr/>
        </p:nvSpPr>
        <p:spPr>
          <a:xfrm>
            <a:off x="682174" y="5877272"/>
            <a:ext cx="3529786" cy="461665"/>
          </a:xfrm>
          <a:prstGeom prst="rect">
            <a:avLst/>
          </a:prstGeom>
          <a:noFill/>
        </p:spPr>
        <p:txBody>
          <a:bodyPr wrap="square" rtlCol="0">
            <a:spAutoFit/>
          </a:bodyPr>
          <a:lstStyle/>
          <a:p>
            <a:r>
              <a:rPr lang="pt-PT" sz="800" dirty="0" smtClean="0">
                <a:solidFill>
                  <a:prstClr val="black"/>
                </a:solidFill>
              </a:rPr>
              <a:t>O ABC do Direito na União Europeia, in https</a:t>
            </a:r>
            <a:r>
              <a:rPr lang="pt-PT" sz="800" dirty="0">
                <a:solidFill>
                  <a:prstClr val="black"/>
                </a:solidFill>
              </a:rPr>
              <a:t>://publications.europa.eu/pt/publication-detail/-/publication/5d4f8cde-de25-11e7-a506-01aa75ed71a1</a:t>
            </a:r>
          </a:p>
        </p:txBody>
      </p:sp>
      <p:sp>
        <p:nvSpPr>
          <p:cNvPr id="4" name="CaixaDeTexto 3"/>
          <p:cNvSpPr txBox="1"/>
          <p:nvPr/>
        </p:nvSpPr>
        <p:spPr>
          <a:xfrm>
            <a:off x="4211960" y="1268760"/>
            <a:ext cx="4032448" cy="3785652"/>
          </a:xfrm>
          <a:prstGeom prst="rect">
            <a:avLst/>
          </a:prstGeom>
          <a:noFill/>
        </p:spPr>
        <p:txBody>
          <a:bodyPr wrap="square" rtlCol="0">
            <a:spAutoFit/>
          </a:bodyPr>
          <a:lstStyle/>
          <a:p>
            <a:r>
              <a:rPr lang="pt-PT" b="1" dirty="0">
                <a:solidFill>
                  <a:srgbClr val="1F497D"/>
                </a:solidFill>
              </a:rPr>
              <a:t>Regulamentos</a:t>
            </a:r>
          </a:p>
          <a:p>
            <a:r>
              <a:rPr lang="pt-PT" sz="1400" dirty="0" smtClean="0">
                <a:solidFill>
                  <a:prstClr val="black">
                    <a:lumMod val="85000"/>
                    <a:lumOff val="15000"/>
                  </a:prstClr>
                </a:solidFill>
              </a:rPr>
              <a:t>Carater comunitário</a:t>
            </a:r>
          </a:p>
          <a:p>
            <a:r>
              <a:rPr lang="pt-PT" sz="1400" dirty="0" smtClean="0">
                <a:solidFill>
                  <a:prstClr val="black">
                    <a:lumMod val="85000"/>
                    <a:lumOff val="15000"/>
                  </a:prstClr>
                </a:solidFill>
              </a:rPr>
              <a:t>Aplicabilidade direta</a:t>
            </a:r>
          </a:p>
          <a:p>
            <a:r>
              <a:rPr lang="pt-PT" sz="1400" dirty="0" smtClean="0">
                <a:solidFill>
                  <a:prstClr val="black">
                    <a:lumMod val="85000"/>
                    <a:lumOff val="15000"/>
                  </a:prstClr>
                </a:solidFill>
              </a:rPr>
              <a:t>Unificação do direito</a:t>
            </a:r>
          </a:p>
          <a:p>
            <a:endParaRPr lang="pt-PT" dirty="0" smtClean="0">
              <a:solidFill>
                <a:prstClr val="black"/>
              </a:solidFill>
            </a:endParaRPr>
          </a:p>
          <a:p>
            <a:r>
              <a:rPr lang="pt-PT" b="1" dirty="0">
                <a:solidFill>
                  <a:srgbClr val="1F497D"/>
                </a:solidFill>
              </a:rPr>
              <a:t>Diretivas</a:t>
            </a:r>
          </a:p>
          <a:p>
            <a:r>
              <a:rPr lang="pt-PT" sz="1400" dirty="0">
                <a:solidFill>
                  <a:prstClr val="black">
                    <a:lumMod val="85000"/>
                    <a:lumOff val="15000"/>
                  </a:prstClr>
                </a:solidFill>
              </a:rPr>
              <a:t>C</a:t>
            </a:r>
            <a:r>
              <a:rPr lang="pt-PT" sz="1400" dirty="0" smtClean="0">
                <a:solidFill>
                  <a:prstClr val="black">
                    <a:lumMod val="85000"/>
                    <a:lumOff val="15000"/>
                  </a:prstClr>
                </a:solidFill>
              </a:rPr>
              <a:t>onciliar </a:t>
            </a:r>
            <a:r>
              <a:rPr lang="pt-PT" sz="1400" dirty="0">
                <a:solidFill>
                  <a:prstClr val="black">
                    <a:lumMod val="85000"/>
                    <a:lumOff val="15000"/>
                  </a:prstClr>
                </a:solidFill>
              </a:rPr>
              <a:t>a necessária unidade do direito da União com a manutenção das diversas peculiaridades </a:t>
            </a:r>
            <a:r>
              <a:rPr lang="pt-PT" sz="1400" dirty="0" smtClean="0">
                <a:solidFill>
                  <a:prstClr val="black">
                    <a:lumMod val="85000"/>
                    <a:lumOff val="15000"/>
                  </a:prstClr>
                </a:solidFill>
              </a:rPr>
              <a:t>nacionais</a:t>
            </a:r>
          </a:p>
          <a:p>
            <a:r>
              <a:rPr lang="pt-PT" sz="1400" dirty="0" smtClean="0">
                <a:solidFill>
                  <a:prstClr val="black">
                    <a:lumMod val="85000"/>
                    <a:lumOff val="15000"/>
                  </a:prstClr>
                </a:solidFill>
              </a:rPr>
              <a:t>Impõe um resultado; deixa aos EM a opção da forma e meios para o alcançar – transposição</a:t>
            </a:r>
          </a:p>
          <a:p>
            <a:endParaRPr lang="pt-PT" sz="1400" dirty="0">
              <a:solidFill>
                <a:prstClr val="black"/>
              </a:solidFill>
            </a:endParaRPr>
          </a:p>
          <a:p>
            <a:r>
              <a:rPr lang="pt-PT" b="1" dirty="0">
                <a:solidFill>
                  <a:srgbClr val="1F497D"/>
                </a:solidFill>
              </a:rPr>
              <a:t>Decisões</a:t>
            </a:r>
          </a:p>
          <a:p>
            <a:r>
              <a:rPr lang="pt-PT" sz="1400" dirty="0" smtClean="0">
                <a:solidFill>
                  <a:prstClr val="black">
                    <a:lumMod val="85000"/>
                    <a:lumOff val="15000"/>
                  </a:prstClr>
                </a:solidFill>
              </a:rPr>
              <a:t>Decisões </a:t>
            </a:r>
            <a:r>
              <a:rPr lang="pt-PT" sz="1400" dirty="0">
                <a:solidFill>
                  <a:prstClr val="black">
                    <a:lumMod val="85000"/>
                    <a:lumOff val="15000"/>
                  </a:prstClr>
                </a:solidFill>
              </a:rPr>
              <a:t>que especificam a quem se destinam </a:t>
            </a:r>
            <a:r>
              <a:rPr lang="pt-PT" sz="1400" dirty="0" smtClean="0">
                <a:solidFill>
                  <a:prstClr val="black">
                    <a:lumMod val="85000"/>
                    <a:lumOff val="15000"/>
                  </a:prstClr>
                </a:solidFill>
              </a:rPr>
              <a:t> Decisões </a:t>
            </a:r>
            <a:r>
              <a:rPr lang="pt-PT" sz="1400" dirty="0">
                <a:solidFill>
                  <a:prstClr val="black">
                    <a:lumMod val="85000"/>
                    <a:lumOff val="15000"/>
                  </a:prstClr>
                </a:solidFill>
              </a:rPr>
              <a:t>gerais, que não especificam a quem se destinam (artigo 288.º, n.º 4, do TFUE)</a:t>
            </a:r>
          </a:p>
        </p:txBody>
      </p:sp>
    </p:spTree>
    <p:extLst>
      <p:ext uri="{BB962C8B-B14F-4D97-AF65-F5344CB8AC3E}">
        <p14:creationId xmlns:p14="http://schemas.microsoft.com/office/powerpoint/2010/main" val="23353947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tângulo 1"/>
          <p:cNvSpPr/>
          <p:nvPr/>
        </p:nvSpPr>
        <p:spPr>
          <a:xfrm>
            <a:off x="683568" y="476672"/>
            <a:ext cx="7704856" cy="3754874"/>
          </a:xfrm>
          <a:prstGeom prst="rect">
            <a:avLst/>
          </a:prstGeom>
        </p:spPr>
        <p:txBody>
          <a:bodyPr wrap="square">
            <a:spAutoFit/>
          </a:bodyPr>
          <a:lstStyle/>
          <a:p>
            <a:r>
              <a:rPr lang="pt-PT" sz="1100" b="1" dirty="0">
                <a:solidFill>
                  <a:schemeClr val="tx2"/>
                </a:solidFill>
              </a:rPr>
              <a:t>Bibliografia:</a:t>
            </a:r>
          </a:p>
          <a:p>
            <a:r>
              <a:rPr lang="pt-PT" sz="1100" dirty="0"/>
              <a:t>Rodrigues, E.L. (2008) </a:t>
            </a:r>
            <a:r>
              <a:rPr lang="pt-PT" sz="1100" i="1" dirty="0"/>
              <a:t>Políticas Públicas de Promoção da Concorrência</a:t>
            </a:r>
            <a:r>
              <a:rPr lang="pt-PT" sz="1100" dirty="0"/>
              <a:t>, Lisboa, Universidade Técnica de Lisboa, Instituto de Ciências Sociais e Políticas. </a:t>
            </a:r>
          </a:p>
          <a:p>
            <a:r>
              <a:rPr lang="pt-PT" sz="1100" dirty="0"/>
              <a:t>Rodrigues, E.L. (2010) Instituições e Políticas de Regulação, Lisboa, Universidade Técnica de Lisboa, Instituto de Ciências Sociais e Políticas. </a:t>
            </a:r>
          </a:p>
          <a:p>
            <a:r>
              <a:rPr lang="pt-PT" sz="1100" dirty="0"/>
              <a:t>Rodrigues, E.L. (2022) Concorrência: a caminho da sexta geração, Universidade Técnica de Lisboa, Instituto de Ciências Sociais e Políticas. </a:t>
            </a:r>
          </a:p>
          <a:p>
            <a:r>
              <a:rPr lang="en-US" sz="1100" dirty="0"/>
              <a:t>Baldwin, R. e Martin C. (1999), </a:t>
            </a:r>
            <a:r>
              <a:rPr lang="en-US" sz="1100" i="1" dirty="0"/>
              <a:t>Understanding Regulation, Theory, Strategy and Practice</a:t>
            </a:r>
            <a:r>
              <a:rPr lang="en-US" sz="1100" dirty="0"/>
              <a:t>, </a:t>
            </a:r>
            <a:r>
              <a:rPr lang="en-US" sz="1100" dirty="0" err="1"/>
              <a:t>Grã-Bretanha</a:t>
            </a:r>
            <a:r>
              <a:rPr lang="en-US" sz="1100" dirty="0"/>
              <a:t>, Oxford University Press;</a:t>
            </a:r>
            <a:endParaRPr lang="pt-PT" sz="1100" dirty="0"/>
          </a:p>
          <a:p>
            <a:r>
              <a:rPr lang="en-US" sz="1100" dirty="0" err="1"/>
              <a:t>Joskow</a:t>
            </a:r>
            <a:r>
              <a:rPr lang="en-US" sz="1100" dirty="0"/>
              <a:t>,  Paul l e Nancy L. Rose (1989). </a:t>
            </a:r>
            <a:r>
              <a:rPr lang="en-US" sz="1100" i="1" dirty="0"/>
              <a:t>The effects of economic regulation, </a:t>
            </a:r>
            <a:r>
              <a:rPr lang="en-US" sz="1100" i="1" dirty="0">
                <a:hlinkClick r:id="rId3"/>
              </a:rPr>
              <a:t>Handbook of industrial organization</a:t>
            </a:r>
            <a:r>
              <a:rPr lang="en-US" sz="1100" dirty="0"/>
              <a:t>, </a:t>
            </a:r>
            <a:r>
              <a:rPr lang="en-US" sz="1100" dirty="0">
                <a:hlinkClick r:id="rId4"/>
              </a:rPr>
              <a:t>Volume 2</a:t>
            </a:r>
            <a:r>
              <a:rPr lang="en-US" sz="1100" dirty="0"/>
              <a:t>, </a:t>
            </a:r>
            <a:r>
              <a:rPr lang="en-US" sz="1100" dirty="0">
                <a:hlinkClick r:id="rId5"/>
              </a:rPr>
              <a:t>Elsevier</a:t>
            </a:r>
            <a:r>
              <a:rPr lang="en-US" sz="1100" dirty="0"/>
              <a:t>;</a:t>
            </a:r>
            <a:endParaRPr lang="pt-PT" sz="1100" dirty="0"/>
          </a:p>
          <a:p>
            <a:r>
              <a:rPr lang="en-US" sz="1100" dirty="0" err="1"/>
              <a:t>Mitnick</a:t>
            </a:r>
            <a:r>
              <a:rPr lang="en-US" sz="1100" dirty="0"/>
              <a:t>, B. M. (1980) </a:t>
            </a:r>
            <a:r>
              <a:rPr lang="en-US" sz="1100" i="1" dirty="0"/>
              <a:t>The Political Economy of Regulation: Creating, Designing and Removing Regulatory Forms</a:t>
            </a:r>
            <a:r>
              <a:rPr lang="en-US" sz="1100" dirty="0"/>
              <a:t>, Nova York, Columbia University Press;</a:t>
            </a:r>
            <a:endParaRPr lang="pt-PT" sz="1100" dirty="0"/>
          </a:p>
          <a:p>
            <a:r>
              <a:rPr lang="en-US" sz="1100" dirty="0"/>
              <a:t>Motta, M. (2004), </a:t>
            </a:r>
            <a:r>
              <a:rPr lang="en-US" sz="1100" i="1" dirty="0"/>
              <a:t>Competition Policy Theory and Practice</a:t>
            </a:r>
            <a:r>
              <a:rPr lang="en-US" sz="1100" dirty="0"/>
              <a:t>, Nova York, Cambridge University Press;</a:t>
            </a:r>
            <a:endParaRPr lang="pt-PT" sz="1100" dirty="0"/>
          </a:p>
          <a:p>
            <a:r>
              <a:rPr lang="en-US" sz="1100" dirty="0" err="1"/>
              <a:t>Seim</a:t>
            </a:r>
            <a:r>
              <a:rPr lang="en-US" sz="1100" dirty="0"/>
              <a:t>, K e </a:t>
            </a:r>
            <a:r>
              <a:rPr lang="en-US" sz="1100" dirty="0" err="1"/>
              <a:t>Vitorino</a:t>
            </a:r>
            <a:r>
              <a:rPr lang="en-US" sz="1100" dirty="0"/>
              <a:t>, M. A. (2011) </a:t>
            </a:r>
            <a:r>
              <a:rPr lang="en-US" sz="1100" i="1" dirty="0"/>
              <a:t>Efficiency Gains from Removing Entry and Price Controls: Evidence from a Change in Regulation</a:t>
            </a:r>
            <a:r>
              <a:rPr lang="en-US" sz="1100" dirty="0"/>
              <a:t>, Preliminary &amp; Incomplete report, </a:t>
            </a:r>
            <a:r>
              <a:rPr lang="en-US" sz="1100" dirty="0" err="1"/>
              <a:t>disponível</a:t>
            </a:r>
            <a:r>
              <a:rPr lang="en-US" sz="1100" dirty="0"/>
              <a:t> </a:t>
            </a:r>
            <a:r>
              <a:rPr lang="en-US" sz="1100" dirty="0" err="1"/>
              <a:t>em</a:t>
            </a:r>
            <a:r>
              <a:rPr lang="en-US" sz="1100" dirty="0"/>
              <a:t> </a:t>
            </a:r>
            <a:r>
              <a:rPr lang="en-US" sz="1100" u="sng" dirty="0">
                <a:hlinkClick r:id="rId6"/>
              </a:rPr>
              <a:t>http://marketing.wharton.upenn.edu/people/faculty.cfm?id=342#cr</a:t>
            </a:r>
            <a:r>
              <a:rPr lang="en-US" sz="1100" dirty="0"/>
              <a:t>;</a:t>
            </a:r>
            <a:endParaRPr lang="pt-PT" sz="1100" dirty="0"/>
          </a:p>
          <a:p>
            <a:r>
              <a:rPr lang="en-US" sz="1100" dirty="0" err="1"/>
              <a:t>Feintuck</a:t>
            </a:r>
            <a:r>
              <a:rPr lang="en-US" sz="1100" dirty="0"/>
              <a:t>, M. (2004) </a:t>
            </a:r>
            <a:r>
              <a:rPr lang="en-US" sz="1100" i="1" dirty="0"/>
              <a:t>The Public Interest in Regulation</a:t>
            </a:r>
            <a:r>
              <a:rPr lang="en-US" sz="1100" dirty="0"/>
              <a:t>, Nova York, Oxford University Press</a:t>
            </a:r>
            <a:endParaRPr lang="pt-PT" sz="1100" dirty="0"/>
          </a:p>
          <a:p>
            <a:r>
              <a:rPr lang="en-US" sz="1100" dirty="0"/>
              <a:t>The Politics of Regulation, Institutions and Regulatory Reforms for the Age of Governance (2004), </a:t>
            </a:r>
            <a:r>
              <a:rPr lang="en-US" sz="1100" dirty="0" err="1"/>
              <a:t>Editado</a:t>
            </a:r>
            <a:r>
              <a:rPr lang="en-US" sz="1100" dirty="0"/>
              <a:t> </a:t>
            </a:r>
            <a:r>
              <a:rPr lang="en-US" sz="1100" dirty="0" err="1"/>
              <a:t>por</a:t>
            </a:r>
            <a:r>
              <a:rPr lang="en-US" sz="1100" dirty="0"/>
              <a:t> </a:t>
            </a:r>
            <a:r>
              <a:rPr lang="en-US" sz="1100" dirty="0" err="1"/>
              <a:t>Jordana</a:t>
            </a:r>
            <a:r>
              <a:rPr lang="en-US" sz="1100" dirty="0"/>
              <a:t> J. e Levi-</a:t>
            </a:r>
            <a:r>
              <a:rPr lang="en-US" sz="1100" dirty="0" err="1"/>
              <a:t>Faur</a:t>
            </a:r>
            <a:r>
              <a:rPr lang="en-US" sz="1100" dirty="0"/>
              <a:t>, D., The CRC Series on Competition, Regulation and Development, Cheltenham, </a:t>
            </a:r>
            <a:r>
              <a:rPr lang="en-US" sz="1100" dirty="0" err="1"/>
              <a:t>Reino</a:t>
            </a:r>
            <a:r>
              <a:rPr lang="en-US" sz="1100" dirty="0"/>
              <a:t> </a:t>
            </a:r>
            <a:r>
              <a:rPr lang="en-US" sz="1100" dirty="0" err="1"/>
              <a:t>Unido</a:t>
            </a:r>
            <a:r>
              <a:rPr lang="en-US" sz="1100" dirty="0"/>
              <a:t> e Northampton, </a:t>
            </a:r>
            <a:r>
              <a:rPr lang="en-US" sz="1100" dirty="0" err="1"/>
              <a:t>Estados</a:t>
            </a:r>
            <a:r>
              <a:rPr lang="en-US" sz="1100" dirty="0"/>
              <a:t> </a:t>
            </a:r>
            <a:r>
              <a:rPr lang="en-US" sz="1100" dirty="0" err="1"/>
              <a:t>Unidos</a:t>
            </a:r>
            <a:r>
              <a:rPr lang="en-US" sz="1100" dirty="0"/>
              <a:t>, Eduard Elgar Ed..</a:t>
            </a:r>
          </a:p>
          <a:p>
            <a:r>
              <a:rPr lang="pt-PT" sz="1100" dirty="0"/>
              <a:t>Política de Concorrência da Comunidade Europeia, XXIX Relatório sobre a Política de Concorrência Comissão Europeia (2000), Direcção-Geral da Concorrência</a:t>
            </a:r>
          </a:p>
          <a:p>
            <a:endParaRPr lang="pt-PT" dirty="0"/>
          </a:p>
        </p:txBody>
      </p:sp>
    </p:spTree>
    <p:extLst>
      <p:ext uri="{BB962C8B-B14F-4D97-AF65-F5344CB8AC3E}">
        <p14:creationId xmlns:p14="http://schemas.microsoft.com/office/powerpoint/2010/main" val="3272071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ângulo 6"/>
          <p:cNvSpPr/>
          <p:nvPr/>
        </p:nvSpPr>
        <p:spPr>
          <a:xfrm>
            <a:off x="395536" y="332656"/>
            <a:ext cx="8136904" cy="5940088"/>
          </a:xfrm>
          <a:prstGeom prst="rect">
            <a:avLst/>
          </a:prstGeom>
        </p:spPr>
        <p:txBody>
          <a:bodyPr wrap="square">
            <a:spAutoFit/>
          </a:bodyPr>
          <a:lstStyle/>
          <a:p>
            <a:r>
              <a:rPr lang="pt-PT" sz="2800" b="1" dirty="0">
                <a:solidFill>
                  <a:srgbClr val="1F497D"/>
                </a:solidFill>
              </a:rPr>
              <a:t>A construção europeia - princípios gerais </a:t>
            </a:r>
          </a:p>
          <a:p>
            <a:endParaRPr lang="pt-PT" sz="1600" dirty="0">
              <a:solidFill>
                <a:prstClr val="black">
                  <a:lumMod val="85000"/>
                  <a:lumOff val="15000"/>
                </a:prstClr>
              </a:solidFill>
            </a:endParaRPr>
          </a:p>
          <a:p>
            <a:r>
              <a:rPr lang="pt-PT" sz="1600" dirty="0">
                <a:solidFill>
                  <a:prstClr val="black">
                    <a:lumMod val="85000"/>
                    <a:lumOff val="15000"/>
                  </a:prstClr>
                </a:solidFill>
              </a:rPr>
              <a:t>A União Europeia é uma união económica e política constituída por </a:t>
            </a:r>
            <a:r>
              <a:rPr lang="pt-PT" sz="1600" dirty="0" smtClean="0">
                <a:solidFill>
                  <a:prstClr val="black">
                    <a:lumMod val="85000"/>
                    <a:lumOff val="15000"/>
                  </a:prstClr>
                </a:solidFill>
              </a:rPr>
              <a:t>27</a:t>
            </a:r>
            <a:r>
              <a:rPr lang="pt-PT" sz="1600" dirty="0">
                <a:solidFill>
                  <a:prstClr val="black">
                    <a:lumMod val="85000"/>
                    <a:lumOff val="15000"/>
                  </a:prstClr>
                </a:solidFill>
              </a:rPr>
              <a:t> países europeus que, em conjunto, abarcam grande parte do continente europeu</a:t>
            </a:r>
            <a:r>
              <a:rPr lang="pt-PT" sz="1600" dirty="0" smtClean="0">
                <a:solidFill>
                  <a:prstClr val="black">
                    <a:lumMod val="85000"/>
                    <a:lumOff val="15000"/>
                  </a:prstClr>
                </a:solidFill>
              </a:rPr>
              <a:t>.</a:t>
            </a:r>
          </a:p>
          <a:p>
            <a:endParaRPr lang="pt-PT" sz="1600" dirty="0">
              <a:solidFill>
                <a:prstClr val="black">
                  <a:lumMod val="85000"/>
                  <a:lumOff val="15000"/>
                </a:prstClr>
              </a:solidFill>
            </a:endParaRPr>
          </a:p>
          <a:p>
            <a:r>
              <a:rPr lang="pt-PT" sz="1600" b="1" dirty="0">
                <a:solidFill>
                  <a:prstClr val="black">
                    <a:lumMod val="85000"/>
                    <a:lumOff val="15000"/>
                  </a:prstClr>
                </a:solidFill>
              </a:rPr>
              <a:t>9 de maio de 1950 </a:t>
            </a:r>
            <a:r>
              <a:rPr lang="pt-PT" sz="1600" dirty="0">
                <a:solidFill>
                  <a:prstClr val="black">
                    <a:lumMod val="85000"/>
                    <a:lumOff val="15000"/>
                  </a:prstClr>
                </a:solidFill>
              </a:rPr>
              <a:t>— Um plano para uma nova cooperação política na Europa</a:t>
            </a:r>
          </a:p>
          <a:p>
            <a:r>
              <a:rPr lang="pt-PT" sz="1600" dirty="0">
                <a:solidFill>
                  <a:prstClr val="black">
                    <a:lumMod val="85000"/>
                    <a:lumOff val="15000"/>
                  </a:prstClr>
                </a:solidFill>
              </a:rPr>
              <a:t>Robert </a:t>
            </a:r>
            <a:r>
              <a:rPr lang="pt-PT" sz="1600" dirty="0" err="1">
                <a:solidFill>
                  <a:prstClr val="black">
                    <a:lumMod val="85000"/>
                    <a:lumOff val="15000"/>
                  </a:prstClr>
                </a:solidFill>
              </a:rPr>
              <a:t>Schuman</a:t>
            </a:r>
            <a:r>
              <a:rPr lang="pt-PT" sz="1600" dirty="0">
                <a:solidFill>
                  <a:prstClr val="black">
                    <a:lumMod val="85000"/>
                    <a:lumOff val="15000"/>
                  </a:prstClr>
                </a:solidFill>
              </a:rPr>
              <a:t>, ministro francês dos Negócios Estrangeiros, apresenta um plano para uma cooperação mais estreita, que propõe a integração das indústrias do carvão e do aço da Europa Ocidental. </a:t>
            </a:r>
            <a:endParaRPr lang="pt-PT" sz="1600" dirty="0" smtClean="0">
              <a:solidFill>
                <a:prstClr val="black">
                  <a:lumMod val="85000"/>
                  <a:lumOff val="15000"/>
                </a:prstClr>
              </a:solidFill>
            </a:endParaRPr>
          </a:p>
          <a:p>
            <a:endParaRPr lang="pt-PT" sz="1600" dirty="0">
              <a:solidFill>
                <a:prstClr val="black">
                  <a:lumMod val="85000"/>
                  <a:lumOff val="15000"/>
                </a:prstClr>
              </a:solidFill>
            </a:endParaRPr>
          </a:p>
          <a:p>
            <a:r>
              <a:rPr lang="pt-PT" sz="1600" b="1" dirty="0">
                <a:solidFill>
                  <a:prstClr val="black">
                    <a:lumMod val="85000"/>
                    <a:lumOff val="15000"/>
                  </a:prstClr>
                </a:solidFill>
              </a:rPr>
              <a:t>18 de abril de 1951 </a:t>
            </a:r>
            <a:r>
              <a:rPr lang="pt-PT" sz="1600" dirty="0">
                <a:solidFill>
                  <a:prstClr val="black">
                    <a:lumMod val="85000"/>
                    <a:lumOff val="15000"/>
                  </a:prstClr>
                </a:solidFill>
              </a:rPr>
              <a:t>— Comunidade Europeia do Carvão e do Aço</a:t>
            </a:r>
          </a:p>
          <a:p>
            <a:r>
              <a:rPr lang="pt-PT" sz="1600" dirty="0">
                <a:solidFill>
                  <a:prstClr val="black">
                    <a:lumMod val="85000"/>
                    <a:lumOff val="15000"/>
                  </a:prstClr>
                </a:solidFill>
              </a:rPr>
              <a:t>Com base no plano </a:t>
            </a:r>
            <a:r>
              <a:rPr lang="pt-PT" sz="1600" dirty="0" err="1">
                <a:solidFill>
                  <a:prstClr val="black">
                    <a:lumMod val="85000"/>
                    <a:lumOff val="15000"/>
                  </a:prstClr>
                </a:solidFill>
              </a:rPr>
              <a:t>Schuman</a:t>
            </a:r>
            <a:r>
              <a:rPr lang="pt-PT" sz="1600" dirty="0">
                <a:solidFill>
                  <a:prstClr val="black">
                    <a:lumMod val="85000"/>
                    <a:lumOff val="15000"/>
                  </a:prstClr>
                </a:solidFill>
              </a:rPr>
              <a:t>, seis países assinam um tratado para colocarem as suas indústrias pesadas – carvão e aço - sob um sistema de gestão comum. Desta forma, ao contrário do que aconteceu no passado, nenhum destes países pode, por si só, fabricar armas de guerra para atacar os outros. Estes seis países são a Alemanha, a França, a Itália, os Países Baixos, a Bélgica e o Luxemburgo. A Comunidade Europeia do Carvão e do Aço entra em funções em 1952.</a:t>
            </a:r>
            <a:endParaRPr lang="pt-PT" sz="1600" dirty="0" smtClean="0">
              <a:solidFill>
                <a:prstClr val="black">
                  <a:lumMod val="85000"/>
                  <a:lumOff val="15000"/>
                </a:prstClr>
              </a:solidFill>
            </a:endParaRPr>
          </a:p>
          <a:p>
            <a:endParaRPr lang="pt-PT" sz="1600" dirty="0">
              <a:solidFill>
                <a:prstClr val="black">
                  <a:lumMod val="85000"/>
                  <a:lumOff val="15000"/>
                </a:prstClr>
              </a:solidFill>
            </a:endParaRPr>
          </a:p>
          <a:p>
            <a:r>
              <a:rPr lang="pt-PT" sz="1600" b="1" dirty="0">
                <a:solidFill>
                  <a:prstClr val="black">
                    <a:lumMod val="85000"/>
                    <a:lumOff val="15000"/>
                  </a:prstClr>
                </a:solidFill>
              </a:rPr>
              <a:t>25 de março de 1957</a:t>
            </a:r>
            <a:r>
              <a:rPr lang="pt-PT" sz="1600" dirty="0">
                <a:solidFill>
                  <a:prstClr val="black">
                    <a:lumMod val="85000"/>
                    <a:lumOff val="15000"/>
                  </a:prstClr>
                </a:solidFill>
              </a:rPr>
              <a:t> — tratados de Roma</a:t>
            </a:r>
          </a:p>
          <a:p>
            <a:r>
              <a:rPr lang="pt-PT" sz="1600" dirty="0">
                <a:solidFill>
                  <a:prstClr val="black">
                    <a:lumMod val="85000"/>
                    <a:lumOff val="15000"/>
                  </a:prstClr>
                </a:solidFill>
              </a:rPr>
              <a:t>Encorajados pelo êxito do Tratado que institui a Comunidade Europeia do Carvão e do Aço, os seis países fundadores alargam a sua cooperação a outros setores económicos. Formalizam-no através da assinatura de dois tratados, que instituem a </a:t>
            </a:r>
            <a:r>
              <a:rPr lang="pt-PT" sz="1600" b="1" dirty="0">
                <a:solidFill>
                  <a:prstClr val="black">
                    <a:lumMod val="85000"/>
                    <a:lumOff val="15000"/>
                  </a:prstClr>
                </a:solidFill>
              </a:rPr>
              <a:t>Comunidade Económica Europeia</a:t>
            </a:r>
            <a:r>
              <a:rPr lang="pt-PT" sz="1600" dirty="0">
                <a:solidFill>
                  <a:prstClr val="black">
                    <a:lumMod val="85000"/>
                    <a:lumOff val="15000"/>
                  </a:prstClr>
                </a:solidFill>
              </a:rPr>
              <a:t> (CEE) e a </a:t>
            </a:r>
            <a:r>
              <a:rPr lang="pt-PT" sz="1600" b="1" dirty="0">
                <a:solidFill>
                  <a:prstClr val="black">
                    <a:lumMod val="85000"/>
                    <a:lumOff val="15000"/>
                  </a:prstClr>
                </a:solidFill>
              </a:rPr>
              <a:t>Comunidade Europeia da Energia Atómica </a:t>
            </a:r>
            <a:r>
              <a:rPr lang="pt-PT" sz="1600" dirty="0">
                <a:solidFill>
                  <a:prstClr val="black">
                    <a:lumMod val="85000"/>
                    <a:lumOff val="15000"/>
                  </a:prstClr>
                </a:solidFill>
              </a:rPr>
              <a:t>(</a:t>
            </a:r>
            <a:r>
              <a:rPr lang="pt-PT" sz="1600" dirty="0" err="1">
                <a:solidFill>
                  <a:prstClr val="black">
                    <a:lumMod val="85000"/>
                    <a:lumOff val="15000"/>
                  </a:prstClr>
                </a:solidFill>
              </a:rPr>
              <a:t>Euratom</a:t>
            </a:r>
            <a:r>
              <a:rPr lang="pt-PT" sz="1600" dirty="0">
                <a:solidFill>
                  <a:prstClr val="black">
                    <a:lumMod val="85000"/>
                    <a:lumOff val="15000"/>
                  </a:prstClr>
                </a:solidFill>
              </a:rPr>
              <a:t>). Estes organismos entraram em funções em 1 de janeiro de 1958</a:t>
            </a:r>
            <a:r>
              <a:rPr lang="pt-PT" sz="1600" dirty="0" smtClean="0">
                <a:solidFill>
                  <a:prstClr val="black">
                    <a:lumMod val="85000"/>
                    <a:lumOff val="15000"/>
                  </a:prstClr>
                </a:solidFill>
              </a:rPr>
              <a:t>.</a:t>
            </a:r>
          </a:p>
        </p:txBody>
      </p:sp>
    </p:spTree>
    <p:extLst>
      <p:ext uri="{BB962C8B-B14F-4D97-AF65-F5344CB8AC3E}">
        <p14:creationId xmlns:p14="http://schemas.microsoft.com/office/powerpoint/2010/main" val="35562996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ângulo 6"/>
          <p:cNvSpPr/>
          <p:nvPr/>
        </p:nvSpPr>
        <p:spPr>
          <a:xfrm>
            <a:off x="395536" y="260648"/>
            <a:ext cx="8136904" cy="569386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2800" b="1" i="0" u="none" strike="noStrike" kern="1200" cap="none" spc="0" normalizeH="0" baseline="0" noProof="0" dirty="0">
                <a:ln>
                  <a:noFill/>
                </a:ln>
                <a:solidFill>
                  <a:srgbClr val="1F497D"/>
                </a:solidFill>
                <a:effectLst/>
                <a:uLnTx/>
                <a:uFillTx/>
                <a:latin typeface="Calibri"/>
                <a:ea typeface="+mn-ea"/>
                <a:cs typeface="+mn-cs"/>
              </a:rPr>
              <a:t>A construção europeia - princípios gerais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endParaRPr>
          </a:p>
          <a:p>
            <a:pPr lvl="0"/>
            <a:r>
              <a:rPr lang="pt-PT" sz="1600" b="1" dirty="0">
                <a:solidFill>
                  <a:prstClr val="black">
                    <a:lumMod val="85000"/>
                    <a:lumOff val="15000"/>
                  </a:prstClr>
                </a:solidFill>
              </a:rPr>
              <a:t>19 de março de 1958</a:t>
            </a:r>
            <a:r>
              <a:rPr lang="pt-PT" sz="1600" dirty="0">
                <a:solidFill>
                  <a:prstClr val="black">
                    <a:lumMod val="85000"/>
                    <a:lumOff val="15000"/>
                  </a:prstClr>
                </a:solidFill>
              </a:rPr>
              <a:t> — nascimento do </a:t>
            </a:r>
            <a:r>
              <a:rPr lang="pt-PT" sz="1600" b="1" dirty="0">
                <a:solidFill>
                  <a:prstClr val="black">
                    <a:lumMod val="85000"/>
                    <a:lumOff val="15000"/>
                  </a:prstClr>
                </a:solidFill>
              </a:rPr>
              <a:t>Parlamento Europeu</a:t>
            </a:r>
          </a:p>
          <a:p>
            <a:pPr lvl="0"/>
            <a:r>
              <a:rPr lang="pt-PT" sz="1600" dirty="0">
                <a:solidFill>
                  <a:prstClr val="black">
                    <a:lumMod val="85000"/>
                    <a:lumOff val="15000"/>
                  </a:prstClr>
                </a:solidFill>
              </a:rPr>
              <a:t>A primeira reunião da Assembleia Parlamentar Europeia, antecessora do Parlamento Europeu de hoje, realiza-se em Estrasburgo, França, com o Presidente eleito Robert </a:t>
            </a:r>
            <a:r>
              <a:rPr lang="pt-PT" sz="1600" dirty="0" err="1">
                <a:solidFill>
                  <a:prstClr val="black">
                    <a:lumMod val="85000"/>
                    <a:lumOff val="15000"/>
                  </a:prstClr>
                </a:solidFill>
              </a:rPr>
              <a:t>Schuman</a:t>
            </a:r>
            <a:r>
              <a:rPr lang="pt-PT" sz="1600" dirty="0">
                <a:solidFill>
                  <a:prstClr val="black">
                    <a:lumMod val="85000"/>
                    <a:lumOff val="15000"/>
                  </a:prstClr>
                </a:solidFill>
              </a:rPr>
              <a:t>. Substitui a Assembleia Comum da Comunidade Europeia do Carvão e do Aço e altera o seu nome para Parlamento Europeu em 30 de março de 1962</a:t>
            </a:r>
            <a:r>
              <a:rPr lang="pt-PT" sz="1600" dirty="0" smtClean="0">
                <a:solidFill>
                  <a:prstClr val="black">
                    <a:lumMod val="85000"/>
                    <a:lumOff val="15000"/>
                  </a:prstClr>
                </a:solidFill>
              </a:rPr>
              <a:t>.</a:t>
            </a:r>
          </a:p>
          <a:p>
            <a:pPr lvl="0"/>
            <a:endPar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a:p>
            <a:pPr lvl="0"/>
            <a:r>
              <a:rPr lang="pt-PT" sz="1600" b="1" dirty="0">
                <a:solidFill>
                  <a:prstClr val="black">
                    <a:lumMod val="85000"/>
                    <a:lumOff val="15000"/>
                  </a:prstClr>
                </a:solidFill>
              </a:rPr>
              <a:t>8 de abril de 1965</a:t>
            </a:r>
            <a:r>
              <a:rPr lang="pt-PT" sz="1600" dirty="0">
                <a:solidFill>
                  <a:prstClr val="black">
                    <a:lumMod val="85000"/>
                    <a:lumOff val="15000"/>
                  </a:prstClr>
                </a:solidFill>
              </a:rPr>
              <a:t> — assinatura do «</a:t>
            </a:r>
            <a:r>
              <a:rPr lang="pt-PT" sz="1600" b="1" dirty="0">
                <a:solidFill>
                  <a:prstClr val="black">
                    <a:lumMod val="85000"/>
                    <a:lumOff val="15000"/>
                  </a:prstClr>
                </a:solidFill>
              </a:rPr>
              <a:t>Tratado de Fusão</a:t>
            </a:r>
            <a:r>
              <a:rPr lang="pt-PT" sz="1600" dirty="0">
                <a:solidFill>
                  <a:prstClr val="black">
                    <a:lumMod val="85000"/>
                    <a:lumOff val="15000"/>
                  </a:prstClr>
                </a:solidFill>
              </a:rPr>
              <a:t>»</a:t>
            </a:r>
          </a:p>
          <a:p>
            <a:pPr lvl="0"/>
            <a:r>
              <a:rPr lang="pt-PT" sz="1600" dirty="0">
                <a:solidFill>
                  <a:prstClr val="black">
                    <a:lumMod val="85000"/>
                    <a:lumOff val="15000"/>
                  </a:prstClr>
                </a:solidFill>
              </a:rPr>
              <a:t>O Tratado que funde os executivos das três Comunidades (Comunidade Europeia do Carvão e do Aço, Comunidade Económica Europeia e </a:t>
            </a:r>
            <a:r>
              <a:rPr lang="pt-PT" sz="1600" dirty="0" err="1">
                <a:solidFill>
                  <a:prstClr val="black">
                    <a:lumMod val="85000"/>
                    <a:lumOff val="15000"/>
                  </a:prstClr>
                </a:solidFill>
              </a:rPr>
              <a:t>Euratom</a:t>
            </a:r>
            <a:r>
              <a:rPr lang="pt-PT" sz="1600" dirty="0">
                <a:solidFill>
                  <a:prstClr val="black">
                    <a:lumMod val="85000"/>
                    <a:lumOff val="15000"/>
                  </a:prstClr>
                </a:solidFill>
              </a:rPr>
              <a:t>) é assinado em Bruxelas e entra em vigor em 1 de julho de 1967. A partir de agora, as Comunidades Europeias terão um único órgão administrativo (a Comissão) e um executivo único (o Conselho</a:t>
            </a:r>
            <a:r>
              <a:rPr lang="pt-PT" sz="1600" dirty="0" smtClean="0">
                <a:solidFill>
                  <a:prstClr val="black">
                    <a:lumMod val="85000"/>
                    <a:lumOff val="15000"/>
                  </a:prstClr>
                </a:solidFill>
              </a:rPr>
              <a:t>).</a:t>
            </a:r>
          </a:p>
          <a:p>
            <a:pPr lvl="0"/>
            <a:endPar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a:p>
            <a:pPr lvl="0"/>
            <a:r>
              <a:rPr lang="pt-PT" sz="1600" b="1" dirty="0">
                <a:solidFill>
                  <a:prstClr val="black">
                    <a:lumMod val="85000"/>
                    <a:lumOff val="15000"/>
                  </a:prstClr>
                </a:solidFill>
              </a:rPr>
              <a:t>1 de janeiro de 1973 </a:t>
            </a:r>
            <a:r>
              <a:rPr lang="pt-PT" sz="1600" dirty="0">
                <a:solidFill>
                  <a:prstClr val="black">
                    <a:lumMod val="85000"/>
                    <a:lumOff val="15000"/>
                  </a:prstClr>
                </a:solidFill>
              </a:rPr>
              <a:t>— de seis passa para nove países membros</a:t>
            </a:r>
          </a:p>
          <a:p>
            <a:pPr lvl="0"/>
            <a:r>
              <a:rPr lang="pt-PT" sz="1600" dirty="0">
                <a:solidFill>
                  <a:prstClr val="black">
                    <a:lumMod val="85000"/>
                    <a:lumOff val="15000"/>
                  </a:prstClr>
                </a:solidFill>
              </a:rPr>
              <a:t>Os seis membros passam a ser nove quando a Dinamarca, a Irlanda e o Reino Unido aderem formalmente às Comunidades Europeias</a:t>
            </a:r>
            <a:r>
              <a:rPr lang="pt-PT" sz="1600" dirty="0" smtClean="0">
                <a:solidFill>
                  <a:prstClr val="black">
                    <a:lumMod val="85000"/>
                    <a:lumOff val="15000"/>
                  </a:prstClr>
                </a:solidFill>
              </a:rPr>
              <a:t>.</a:t>
            </a:r>
          </a:p>
          <a:p>
            <a:pPr lvl="0"/>
            <a:endPar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a:p>
            <a:pPr lvl="0"/>
            <a:r>
              <a:rPr lang="pt-PT" sz="1600" b="1" dirty="0">
                <a:solidFill>
                  <a:prstClr val="black">
                    <a:lumMod val="85000"/>
                    <a:lumOff val="15000"/>
                  </a:prstClr>
                </a:solidFill>
              </a:rPr>
              <a:t>1 de janeiro de 1981 </a:t>
            </a:r>
            <a:r>
              <a:rPr lang="pt-PT" sz="1600" dirty="0">
                <a:solidFill>
                  <a:prstClr val="black">
                    <a:lumMod val="85000"/>
                    <a:lumOff val="15000"/>
                  </a:prstClr>
                </a:solidFill>
              </a:rPr>
              <a:t>— a Grécia torna-se o 10.º país a aderir</a:t>
            </a:r>
          </a:p>
          <a:p>
            <a:pPr lvl="0"/>
            <a:r>
              <a:rPr lang="pt-PT" sz="1600" dirty="0">
                <a:solidFill>
                  <a:prstClr val="black">
                    <a:lumMod val="85000"/>
                    <a:lumOff val="15000"/>
                  </a:prstClr>
                </a:solidFill>
              </a:rPr>
              <a:t>A Grécia adere às Comunidades Europeias. Era elegível para tal, uma vez que o regime militar tinha sido derrubado e a democracia restabelecida em 1974</a:t>
            </a:r>
            <a:r>
              <a:rPr lang="pt-PT" sz="1600" dirty="0" smtClean="0">
                <a:solidFill>
                  <a:prstClr val="black">
                    <a:lumMod val="85000"/>
                    <a:lumOff val="15000"/>
                  </a:prstClr>
                </a:solidFill>
              </a:rPr>
              <a:t>.</a:t>
            </a:r>
          </a:p>
          <a:p>
            <a:pPr lvl="0"/>
            <a:endPar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Tree>
    <p:extLst>
      <p:ext uri="{BB962C8B-B14F-4D97-AF65-F5344CB8AC3E}">
        <p14:creationId xmlns:p14="http://schemas.microsoft.com/office/powerpoint/2010/main" val="14675779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ângulo 6"/>
          <p:cNvSpPr/>
          <p:nvPr/>
        </p:nvSpPr>
        <p:spPr>
          <a:xfrm>
            <a:off x="395536" y="260648"/>
            <a:ext cx="8136904" cy="520142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2800" b="1" i="0" u="none" strike="noStrike" kern="1200" cap="none" spc="0" normalizeH="0" baseline="0" noProof="0" dirty="0">
                <a:ln>
                  <a:noFill/>
                </a:ln>
                <a:solidFill>
                  <a:srgbClr val="1F497D"/>
                </a:solidFill>
                <a:effectLst/>
                <a:uLnTx/>
                <a:uFillTx/>
                <a:latin typeface="Calibri"/>
                <a:ea typeface="+mn-ea"/>
                <a:cs typeface="+mn-cs"/>
              </a:rPr>
              <a:t>A construção europeia - princípios gerais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endParaRPr>
          </a:p>
          <a:p>
            <a:pPr lvl="0"/>
            <a:r>
              <a:rPr lang="pt-PT" sz="1600" b="1" dirty="0">
                <a:solidFill>
                  <a:prstClr val="black">
                    <a:lumMod val="85000"/>
                    <a:lumOff val="15000"/>
                  </a:prstClr>
                </a:solidFill>
              </a:rPr>
              <a:t>1 de janeiro de 1986 </a:t>
            </a:r>
            <a:r>
              <a:rPr lang="pt-PT" sz="1600" dirty="0">
                <a:solidFill>
                  <a:prstClr val="black">
                    <a:lumMod val="85000"/>
                    <a:lumOff val="15000"/>
                  </a:prstClr>
                </a:solidFill>
              </a:rPr>
              <a:t>— dois novos membros — Espanha e Portugal</a:t>
            </a:r>
          </a:p>
          <a:p>
            <a:pPr lvl="0"/>
            <a:r>
              <a:rPr lang="pt-PT" sz="1600" dirty="0">
                <a:solidFill>
                  <a:prstClr val="black">
                    <a:lumMod val="85000"/>
                    <a:lumOff val="15000"/>
                  </a:prstClr>
                </a:solidFill>
              </a:rPr>
              <a:t>A Espanha e Portugal aderem às Comunidades Europeias, que passam a contar 12 Estados-Membros</a:t>
            </a:r>
            <a:r>
              <a:rPr lang="pt-PT" sz="1600" dirty="0" smtClean="0">
                <a:solidFill>
                  <a:prstClr val="black">
                    <a:lumMod val="85000"/>
                    <a:lumOff val="15000"/>
                  </a:prstClr>
                </a:solidFill>
              </a:rPr>
              <a:t>.</a:t>
            </a:r>
          </a:p>
          <a:p>
            <a:pPr lvl="0"/>
            <a:endPar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a:p>
            <a:pPr lvl="0"/>
            <a:r>
              <a:rPr lang="pt-PT" sz="1600" b="1" dirty="0">
                <a:solidFill>
                  <a:prstClr val="black">
                    <a:lumMod val="85000"/>
                    <a:lumOff val="15000"/>
                  </a:prstClr>
                </a:solidFill>
              </a:rPr>
              <a:t>Fevereiro de 1986</a:t>
            </a:r>
            <a:r>
              <a:rPr lang="pt-PT" sz="1600" dirty="0">
                <a:solidFill>
                  <a:prstClr val="black">
                    <a:lumMod val="85000"/>
                    <a:lumOff val="15000"/>
                  </a:prstClr>
                </a:solidFill>
              </a:rPr>
              <a:t> — rumo a um mercado único</a:t>
            </a:r>
          </a:p>
          <a:p>
            <a:pPr lvl="0"/>
            <a:r>
              <a:rPr lang="pt-PT" sz="1600" dirty="0">
                <a:solidFill>
                  <a:prstClr val="black">
                    <a:lumMod val="85000"/>
                    <a:lumOff val="15000"/>
                  </a:prstClr>
                </a:solidFill>
              </a:rPr>
              <a:t>Embora os direitos aduaneiros tenham desaparecido em 1968, as trocas comerciais não se faziam livremente através das fronteiras entre os Estados-Membros. Os principais obstáculos eram as diferenças entre as regulamentações nacionais. O </a:t>
            </a:r>
            <a:r>
              <a:rPr lang="pt-PT" sz="1600" b="1" dirty="0">
                <a:solidFill>
                  <a:prstClr val="black">
                    <a:lumMod val="85000"/>
                    <a:lumOff val="15000"/>
                  </a:prstClr>
                </a:solidFill>
              </a:rPr>
              <a:t>Ato Único Europeu </a:t>
            </a:r>
            <a:r>
              <a:rPr lang="pt-PT" sz="1600" dirty="0">
                <a:solidFill>
                  <a:prstClr val="black">
                    <a:lumMod val="85000"/>
                    <a:lumOff val="15000"/>
                  </a:prstClr>
                </a:solidFill>
              </a:rPr>
              <a:t>lança um vasto programa de seis anos para os resolver e, por conseguinte, criar um mercado único. O ato, que entra em vigor em 1 de julho de 1987, também confere ao Parlamento Europeu mais voz e reforça os poderes das Comunidades Europeias em matéria de proteção do ambiente</a:t>
            </a:r>
            <a:r>
              <a:rPr lang="pt-PT" sz="1600" dirty="0" smtClean="0">
                <a:solidFill>
                  <a:prstClr val="black">
                    <a:lumMod val="85000"/>
                    <a:lumOff val="15000"/>
                  </a:prstClr>
                </a:solidFill>
              </a:rPr>
              <a:t>.</a:t>
            </a:r>
          </a:p>
          <a:p>
            <a:pPr lvl="0"/>
            <a:endPar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a:p>
            <a:pPr lvl="0"/>
            <a:r>
              <a:rPr lang="pt-PT" sz="1600" b="1" dirty="0">
                <a:solidFill>
                  <a:prstClr val="black">
                    <a:lumMod val="85000"/>
                    <a:lumOff val="15000"/>
                  </a:prstClr>
                </a:solidFill>
              </a:rPr>
              <a:t>7 de fevereiro de 1992 </a:t>
            </a:r>
            <a:r>
              <a:rPr lang="pt-PT" sz="1600" dirty="0">
                <a:solidFill>
                  <a:prstClr val="black">
                    <a:lumMod val="85000"/>
                    <a:lumOff val="15000"/>
                  </a:prstClr>
                </a:solidFill>
              </a:rPr>
              <a:t>— </a:t>
            </a:r>
            <a:r>
              <a:rPr lang="pt-PT" sz="1600" b="1" dirty="0">
                <a:solidFill>
                  <a:prstClr val="black">
                    <a:lumMod val="85000"/>
                    <a:lumOff val="15000"/>
                  </a:prstClr>
                </a:solidFill>
              </a:rPr>
              <a:t>Tratado de Maastricht</a:t>
            </a:r>
          </a:p>
          <a:p>
            <a:pPr lvl="0"/>
            <a:r>
              <a:rPr lang="pt-PT" sz="1600" dirty="0">
                <a:solidFill>
                  <a:prstClr val="black">
                    <a:lumMod val="85000"/>
                    <a:lumOff val="15000"/>
                  </a:prstClr>
                </a:solidFill>
              </a:rPr>
              <a:t>O Tratado da União Europeia é assinado em Maastricht, nos Países Baixos. Trata-se de um momento histórico, já que o tratado estabelece regras claras para a futura moeda única, bem como para a política externa e de segurança e o reforço da cooperação em matéria de justiça e assuntos internos. A «</a:t>
            </a:r>
            <a:r>
              <a:rPr lang="pt-PT" sz="1600" b="1" dirty="0">
                <a:solidFill>
                  <a:prstClr val="black">
                    <a:lumMod val="85000"/>
                    <a:lumOff val="15000"/>
                  </a:prstClr>
                </a:solidFill>
              </a:rPr>
              <a:t>União Europeia</a:t>
            </a:r>
            <a:r>
              <a:rPr lang="pt-PT" sz="1600" dirty="0">
                <a:solidFill>
                  <a:prstClr val="black">
                    <a:lumMod val="85000"/>
                    <a:lumOff val="15000"/>
                  </a:prstClr>
                </a:solidFill>
              </a:rPr>
              <a:t>» é oficialmente criada pelo Tratado, que entra em vigor em 1 de novembro de 1993.</a:t>
            </a:r>
            <a:endPar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endParaRPr>
          </a:p>
        </p:txBody>
      </p:sp>
    </p:spTree>
    <p:extLst>
      <p:ext uri="{BB962C8B-B14F-4D97-AF65-F5344CB8AC3E}">
        <p14:creationId xmlns:p14="http://schemas.microsoft.com/office/powerpoint/2010/main" val="8845239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ângulo 6"/>
          <p:cNvSpPr/>
          <p:nvPr/>
        </p:nvSpPr>
        <p:spPr>
          <a:xfrm>
            <a:off x="395536" y="260648"/>
            <a:ext cx="8136904" cy="594008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2800" b="1" i="0" u="none" strike="noStrike" kern="1200" cap="none" spc="0" normalizeH="0" baseline="0" noProof="0" dirty="0">
                <a:ln>
                  <a:noFill/>
                </a:ln>
                <a:solidFill>
                  <a:srgbClr val="1F497D"/>
                </a:solidFill>
                <a:effectLst/>
                <a:uLnTx/>
                <a:uFillTx/>
                <a:latin typeface="Calibri"/>
                <a:ea typeface="+mn-ea"/>
                <a:cs typeface="+mn-cs"/>
              </a:rPr>
              <a:t>A construção europeia - princípios gerais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endParaRPr>
          </a:p>
          <a:p>
            <a:pPr lvl="0"/>
            <a:r>
              <a:rPr lang="pt-PT" sz="1600" b="1" dirty="0">
                <a:solidFill>
                  <a:prstClr val="black">
                    <a:lumMod val="85000"/>
                    <a:lumOff val="15000"/>
                  </a:prstClr>
                </a:solidFill>
              </a:rPr>
              <a:t>1 de janeiro de 1995 </a:t>
            </a:r>
            <a:r>
              <a:rPr lang="pt-PT" sz="1600" dirty="0">
                <a:solidFill>
                  <a:prstClr val="black">
                    <a:lumMod val="85000"/>
                    <a:lumOff val="15000"/>
                  </a:prstClr>
                </a:solidFill>
              </a:rPr>
              <a:t>— a UE ganha três novos membros: Áustria, Finlândia e Suécia</a:t>
            </a:r>
          </a:p>
          <a:p>
            <a:pPr lvl="0"/>
            <a:r>
              <a:rPr lang="pt-PT" sz="1600" dirty="0">
                <a:solidFill>
                  <a:prstClr val="black">
                    <a:lumMod val="85000"/>
                    <a:lumOff val="15000"/>
                  </a:prstClr>
                </a:solidFill>
              </a:rPr>
              <a:t>A Áustria, a Finlândia e a Suécia aderem à UE. O território dos 15 Estados-Membros cobre agora a quase totalidade da Europa Ocidental</a:t>
            </a:r>
            <a:r>
              <a:rPr lang="pt-PT" sz="1600" dirty="0" smtClean="0">
                <a:solidFill>
                  <a:prstClr val="black">
                    <a:lumMod val="85000"/>
                    <a:lumOff val="15000"/>
                  </a:prstClr>
                </a:solidFill>
              </a:rPr>
              <a:t>.</a:t>
            </a:r>
          </a:p>
          <a:p>
            <a:pPr lvl="0"/>
            <a:endPar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a:p>
            <a:pPr lvl="0"/>
            <a:r>
              <a:rPr lang="pt-PT" sz="1600" b="1" dirty="0">
                <a:solidFill>
                  <a:prstClr val="black">
                    <a:lumMod val="85000"/>
                    <a:lumOff val="15000"/>
                  </a:prstClr>
                </a:solidFill>
              </a:rPr>
              <a:t>26 de março de 1995</a:t>
            </a:r>
            <a:r>
              <a:rPr lang="pt-PT" sz="1600" dirty="0">
                <a:solidFill>
                  <a:prstClr val="black">
                    <a:lumMod val="85000"/>
                    <a:lumOff val="15000"/>
                  </a:prstClr>
                </a:solidFill>
              </a:rPr>
              <a:t> — as viagens sem fronteiras têm início em sete países</a:t>
            </a:r>
          </a:p>
          <a:p>
            <a:pPr lvl="0"/>
            <a:r>
              <a:rPr lang="pt-PT" sz="1600" dirty="0">
                <a:solidFill>
                  <a:prstClr val="black">
                    <a:lumMod val="85000"/>
                    <a:lumOff val="15000"/>
                  </a:prstClr>
                </a:solidFill>
              </a:rPr>
              <a:t>O acordo de </a:t>
            </a:r>
            <a:r>
              <a:rPr lang="pt-PT" sz="1600" dirty="0" smtClean="0">
                <a:solidFill>
                  <a:prstClr val="black">
                    <a:lumMod val="85000"/>
                    <a:lumOff val="15000"/>
                  </a:prstClr>
                </a:solidFill>
              </a:rPr>
              <a:t>Schengen </a:t>
            </a:r>
            <a:r>
              <a:rPr lang="pt-PT" sz="1600" dirty="0">
                <a:solidFill>
                  <a:prstClr val="black">
                    <a:lumMod val="85000"/>
                    <a:lumOff val="15000"/>
                  </a:prstClr>
                </a:solidFill>
              </a:rPr>
              <a:t>entra em vigor em sete países: Bélgica, França, Alemanha, Luxemburgo, Países Baixos, Portugal e Espanha. Os viajantes podem deslocar-se entre estes países sem controlo de passaportes nas fronteiras. Em 2021, 26 países fazem parte do espaço Schengen sem passaporte, incluindo a Islândia, o Listenstaine, a Noruega e a Suíça</a:t>
            </a:r>
            <a:r>
              <a:rPr lang="pt-PT" sz="1600" dirty="0" smtClean="0">
                <a:solidFill>
                  <a:prstClr val="black">
                    <a:lumMod val="85000"/>
                    <a:lumOff val="15000"/>
                  </a:prstClr>
                </a:solidFill>
              </a:rPr>
              <a:t>.</a:t>
            </a:r>
          </a:p>
          <a:p>
            <a:pPr lvl="0"/>
            <a:endPar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a:p>
            <a:pPr lvl="0"/>
            <a:r>
              <a:rPr lang="pt-PT" sz="1600" b="1" dirty="0">
                <a:solidFill>
                  <a:prstClr val="black">
                    <a:lumMod val="85000"/>
                    <a:lumOff val="15000"/>
                  </a:prstClr>
                </a:solidFill>
              </a:rPr>
              <a:t>1 de janeiro de 1999 </a:t>
            </a:r>
            <a:r>
              <a:rPr lang="pt-PT" sz="1600" dirty="0">
                <a:solidFill>
                  <a:prstClr val="black">
                    <a:lumMod val="85000"/>
                    <a:lumOff val="15000"/>
                  </a:prstClr>
                </a:solidFill>
              </a:rPr>
              <a:t>— nasce o </a:t>
            </a:r>
            <a:r>
              <a:rPr lang="pt-PT" sz="1600" b="1" dirty="0">
                <a:solidFill>
                  <a:prstClr val="black">
                    <a:lumMod val="85000"/>
                    <a:lumOff val="15000"/>
                  </a:prstClr>
                </a:solidFill>
              </a:rPr>
              <a:t>euro</a:t>
            </a:r>
          </a:p>
          <a:p>
            <a:pPr lvl="0"/>
            <a:r>
              <a:rPr lang="pt-PT" sz="1600" dirty="0">
                <a:solidFill>
                  <a:prstClr val="black">
                    <a:lumMod val="85000"/>
                    <a:lumOff val="15000"/>
                  </a:prstClr>
                </a:solidFill>
              </a:rPr>
              <a:t>O euro é introduzido em 11 países unicamente para as transações comerciais e financeiras. As moedas e as notas serão introduzidas mais tarde. Os primeiros países da zona euro são a Alemanha, a Áustria, a Bélgica, Espanha, a Finlândia, a França, a Irlanda, a Itália, o Luxemburgo, os Países Baixos e Portugal. Nessa altura, a Dinamarca, o Reino Unido e a Suécia decidem ficar de fora</a:t>
            </a:r>
            <a:r>
              <a:rPr lang="pt-PT" sz="1600" dirty="0" smtClean="0">
                <a:solidFill>
                  <a:prstClr val="black">
                    <a:lumMod val="85000"/>
                    <a:lumOff val="15000"/>
                  </a:prstClr>
                </a:solidFill>
              </a:rPr>
              <a:t>.</a:t>
            </a:r>
          </a:p>
          <a:p>
            <a:pPr lvl="0"/>
            <a:endPar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a:p>
            <a:pPr lvl="0"/>
            <a:r>
              <a:rPr lang="pt-PT" sz="1600" b="1" dirty="0">
                <a:solidFill>
                  <a:prstClr val="black">
                    <a:lumMod val="85000"/>
                    <a:lumOff val="15000"/>
                  </a:prstClr>
                </a:solidFill>
              </a:rPr>
              <a:t>1 de maio de 2004 </a:t>
            </a:r>
            <a:r>
              <a:rPr lang="pt-PT" sz="1600" dirty="0">
                <a:solidFill>
                  <a:prstClr val="black">
                    <a:lumMod val="85000"/>
                    <a:lumOff val="15000"/>
                  </a:prstClr>
                </a:solidFill>
              </a:rPr>
              <a:t>— 10 novos países</a:t>
            </a:r>
          </a:p>
          <a:p>
            <a:pPr lvl="0"/>
            <a:r>
              <a:rPr lang="pt-PT" sz="1600" dirty="0">
                <a:solidFill>
                  <a:prstClr val="black">
                    <a:lumMod val="85000"/>
                    <a:lumOff val="15000"/>
                  </a:prstClr>
                </a:solidFill>
              </a:rPr>
              <a:t>Chipre e Malta aderem à UE juntamente com oito países da Europa Central e Oriental — Chéquia, Estónia, Hungria, Letónia, Lituânia, Polónia, Eslováquia e Eslovénia — acabando finalmente com a divisão da Europa pós-Segunda Guerra Mundial.</a:t>
            </a:r>
            <a:endPar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endParaRPr>
          </a:p>
        </p:txBody>
      </p:sp>
    </p:spTree>
    <p:extLst>
      <p:ext uri="{BB962C8B-B14F-4D97-AF65-F5344CB8AC3E}">
        <p14:creationId xmlns:p14="http://schemas.microsoft.com/office/powerpoint/2010/main" val="22967567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ângulo 6"/>
          <p:cNvSpPr/>
          <p:nvPr/>
        </p:nvSpPr>
        <p:spPr>
          <a:xfrm>
            <a:off x="395536" y="260648"/>
            <a:ext cx="8136904" cy="520142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2800" b="1" i="0" u="none" strike="noStrike" kern="1200" cap="none" spc="0" normalizeH="0" baseline="0" noProof="0" dirty="0">
                <a:ln>
                  <a:noFill/>
                </a:ln>
                <a:solidFill>
                  <a:srgbClr val="1F497D"/>
                </a:solidFill>
                <a:effectLst/>
                <a:uLnTx/>
                <a:uFillTx/>
                <a:latin typeface="Calibri"/>
                <a:ea typeface="+mn-ea"/>
                <a:cs typeface="+mn-cs"/>
              </a:rPr>
              <a:t>A construção europeia - princípios gerais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endParaRPr>
          </a:p>
          <a:p>
            <a:pPr lvl="0"/>
            <a:r>
              <a:rPr lang="pt-PT" sz="1600" b="1" dirty="0">
                <a:solidFill>
                  <a:prstClr val="black">
                    <a:lumMod val="85000"/>
                    <a:lumOff val="15000"/>
                  </a:prstClr>
                </a:solidFill>
              </a:rPr>
              <a:t>1 de janeiro de 2007</a:t>
            </a:r>
            <a:r>
              <a:rPr lang="pt-PT" sz="1600" dirty="0">
                <a:solidFill>
                  <a:prstClr val="black">
                    <a:lumMod val="85000"/>
                    <a:lumOff val="15000"/>
                  </a:prstClr>
                </a:solidFill>
              </a:rPr>
              <a:t> — a UE congratula-se com a entrada da Bulgária e da Roménia</a:t>
            </a:r>
          </a:p>
          <a:p>
            <a:pPr lvl="0"/>
            <a:r>
              <a:rPr lang="pt-PT" sz="1600" dirty="0">
                <a:solidFill>
                  <a:prstClr val="black">
                    <a:lumMod val="85000"/>
                    <a:lumOff val="15000"/>
                  </a:prstClr>
                </a:solidFill>
              </a:rPr>
              <a:t>Mais dois países da Europa oriental, a Bulgária e a Roménia, aderem à UE, elevando o número de Estados-Membros para 27</a:t>
            </a:r>
            <a:r>
              <a:rPr lang="pt-PT" sz="1600" dirty="0" smtClean="0">
                <a:solidFill>
                  <a:prstClr val="black">
                    <a:lumMod val="85000"/>
                    <a:lumOff val="15000"/>
                  </a:prstClr>
                </a:solidFill>
              </a:rPr>
              <a:t>.</a:t>
            </a:r>
          </a:p>
          <a:p>
            <a:pPr lvl="0"/>
            <a:endPar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a:p>
            <a:pPr lvl="0"/>
            <a:r>
              <a:rPr lang="pt-PT" sz="1600" b="1" dirty="0">
                <a:solidFill>
                  <a:prstClr val="black">
                    <a:lumMod val="85000"/>
                    <a:lumOff val="15000"/>
                  </a:prstClr>
                </a:solidFill>
              </a:rPr>
              <a:t>13 de dezembro de 2007 </a:t>
            </a:r>
            <a:r>
              <a:rPr lang="pt-PT" sz="1600" dirty="0">
                <a:solidFill>
                  <a:prstClr val="black">
                    <a:lumMod val="85000"/>
                    <a:lumOff val="15000"/>
                  </a:prstClr>
                </a:solidFill>
              </a:rPr>
              <a:t>— </a:t>
            </a:r>
            <a:r>
              <a:rPr lang="pt-PT" sz="1600" b="1" dirty="0">
                <a:solidFill>
                  <a:prstClr val="black">
                    <a:lumMod val="85000"/>
                    <a:lumOff val="15000"/>
                  </a:prstClr>
                </a:solidFill>
              </a:rPr>
              <a:t>Tratado de Lisboa</a:t>
            </a:r>
          </a:p>
          <a:p>
            <a:pPr lvl="0"/>
            <a:r>
              <a:rPr lang="pt-PT" sz="1600" dirty="0">
                <a:solidFill>
                  <a:prstClr val="black">
                    <a:lumMod val="85000"/>
                    <a:lumOff val="15000"/>
                  </a:prstClr>
                </a:solidFill>
              </a:rPr>
              <a:t>Os 27 países da UE assinam o Tratado de Lisboa, que altera os tratados anteriores. O objetivo é tornar a UE mais democrática, eficiente e transparente, e, assim, garantir as condições para que possa dar resposta a desafios mundiais como as alterações climáticas, a segurança e o desenvolvimento sustentável. Todos os países da UE ratificaram o Tratado antes da sua entrada em vigor, em 1 de dezembro de 2009</a:t>
            </a:r>
            <a:r>
              <a:rPr lang="pt-PT" sz="1600" dirty="0" smtClean="0">
                <a:solidFill>
                  <a:prstClr val="black">
                    <a:lumMod val="85000"/>
                    <a:lumOff val="15000"/>
                  </a:prstClr>
                </a:solidFill>
              </a:rPr>
              <a:t>.</a:t>
            </a:r>
          </a:p>
          <a:p>
            <a:pPr lvl="0"/>
            <a:endPar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a:p>
            <a:pPr lvl="0"/>
            <a:r>
              <a:rPr lang="pt-PT" sz="1600" b="1" dirty="0">
                <a:solidFill>
                  <a:prstClr val="black">
                    <a:lumMod val="85000"/>
                    <a:lumOff val="15000"/>
                  </a:prstClr>
                </a:solidFill>
              </a:rPr>
              <a:t>1 de julho de 2013 </a:t>
            </a:r>
            <a:r>
              <a:rPr lang="pt-PT" sz="1600" dirty="0">
                <a:solidFill>
                  <a:prstClr val="black">
                    <a:lumMod val="85000"/>
                    <a:lumOff val="15000"/>
                  </a:prstClr>
                </a:solidFill>
              </a:rPr>
              <a:t>— a Croácia torna-se o 28.º membro da UE</a:t>
            </a:r>
          </a:p>
          <a:p>
            <a:pPr lvl="0"/>
            <a:r>
              <a:rPr lang="pt-PT" sz="1600" dirty="0">
                <a:solidFill>
                  <a:prstClr val="black">
                    <a:lumMod val="85000"/>
                    <a:lumOff val="15000"/>
                  </a:prstClr>
                </a:solidFill>
              </a:rPr>
              <a:t>A Croácia adere à UE, tornando-se o 28.º Estado-Membro</a:t>
            </a:r>
            <a:r>
              <a:rPr lang="pt-PT" sz="1600" dirty="0" smtClean="0">
                <a:solidFill>
                  <a:prstClr val="black">
                    <a:lumMod val="85000"/>
                    <a:lumOff val="15000"/>
                  </a:prstClr>
                </a:solidFill>
              </a:rPr>
              <a:t>.</a:t>
            </a:r>
          </a:p>
          <a:p>
            <a:pPr lvl="0"/>
            <a:endPar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a:p>
            <a:pPr lvl="0"/>
            <a:r>
              <a:rPr lang="pt-PT" sz="1600" b="1" dirty="0">
                <a:solidFill>
                  <a:prstClr val="black">
                    <a:lumMod val="85000"/>
                    <a:lumOff val="15000"/>
                  </a:prstClr>
                </a:solidFill>
              </a:rPr>
              <a:t>23 de junho de 2016 </a:t>
            </a:r>
            <a:r>
              <a:rPr lang="pt-PT" sz="1600" dirty="0">
                <a:solidFill>
                  <a:prstClr val="black">
                    <a:lumMod val="85000"/>
                    <a:lumOff val="15000"/>
                  </a:prstClr>
                </a:solidFill>
              </a:rPr>
              <a:t>— Reino Unido vota para sair da UE</a:t>
            </a:r>
          </a:p>
          <a:p>
            <a:pPr lvl="0"/>
            <a:r>
              <a:rPr lang="pt-PT" sz="1600" dirty="0">
                <a:solidFill>
                  <a:prstClr val="black">
                    <a:lumMod val="85000"/>
                    <a:lumOff val="15000"/>
                  </a:prstClr>
                </a:solidFill>
              </a:rPr>
              <a:t>Num referendo realizado em junho de 2016, 52 % dos eleitores no Reino Unido votam a favor da saída do Reino Unido da União Europeia após mais de 40 anos como membro. O Reino Unido sai em 31 de janeiro de 2020.</a:t>
            </a:r>
            <a:endPar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endParaRPr>
          </a:p>
        </p:txBody>
      </p:sp>
    </p:spTree>
    <p:extLst>
      <p:ext uri="{BB962C8B-B14F-4D97-AF65-F5344CB8AC3E}">
        <p14:creationId xmlns:p14="http://schemas.microsoft.com/office/powerpoint/2010/main" val="33397177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Rectângulo 2"/>
          <p:cNvSpPr/>
          <p:nvPr/>
        </p:nvSpPr>
        <p:spPr>
          <a:xfrm>
            <a:off x="566986" y="332656"/>
            <a:ext cx="8136904" cy="523220"/>
          </a:xfrm>
          <a:prstGeom prst="rect">
            <a:avLst/>
          </a:prstGeom>
        </p:spPr>
        <p:txBody>
          <a:bodyPr wrap="square">
            <a:spAutoFit/>
          </a:bodyPr>
          <a:lstStyle/>
          <a:p>
            <a:r>
              <a:rPr lang="pt-PT" sz="2800" b="1" dirty="0">
                <a:solidFill>
                  <a:srgbClr val="1F497D"/>
                </a:solidFill>
              </a:rPr>
              <a:t>A construção europeia - princípios gerais </a:t>
            </a:r>
            <a:r>
              <a:rPr lang="pt-PT" dirty="0" smtClean="0">
                <a:solidFill>
                  <a:prstClr val="black"/>
                </a:solidFill>
              </a:rPr>
              <a:t> </a:t>
            </a:r>
            <a:endParaRPr lang="pt-PT" dirty="0">
              <a:solidFill>
                <a:prstClr val="black"/>
              </a:solidFill>
            </a:endParaRPr>
          </a:p>
        </p:txBody>
      </p:sp>
      <p:pic>
        <p:nvPicPr>
          <p:cNvPr id="4" name="Imagem 3"/>
          <p:cNvPicPr>
            <a:picLocks noChangeAspect="1"/>
          </p:cNvPicPr>
          <p:nvPr/>
        </p:nvPicPr>
        <p:blipFill>
          <a:blip r:embed="rId3"/>
          <a:stretch>
            <a:fillRect/>
          </a:stretch>
        </p:blipFill>
        <p:spPr>
          <a:xfrm>
            <a:off x="467544" y="1052736"/>
            <a:ext cx="5093869" cy="5165412"/>
          </a:xfrm>
          <a:prstGeom prst="rect">
            <a:avLst/>
          </a:prstGeom>
        </p:spPr>
      </p:pic>
      <p:sp>
        <p:nvSpPr>
          <p:cNvPr id="5" name="CaixaDeTexto 4"/>
          <p:cNvSpPr txBox="1"/>
          <p:nvPr/>
        </p:nvSpPr>
        <p:spPr>
          <a:xfrm>
            <a:off x="5724128" y="1114872"/>
            <a:ext cx="1152128" cy="1600438"/>
          </a:xfrm>
          <a:prstGeom prst="rect">
            <a:avLst/>
          </a:prstGeom>
          <a:noFill/>
        </p:spPr>
        <p:txBody>
          <a:bodyPr wrap="square" rtlCol="0">
            <a:spAutoFit/>
          </a:bodyPr>
          <a:lstStyle/>
          <a:p>
            <a:r>
              <a:rPr lang="pt-PT" sz="1400" b="1" dirty="0" smtClean="0">
                <a:solidFill>
                  <a:prstClr val="black">
                    <a:lumMod val="85000"/>
                    <a:lumOff val="15000"/>
                  </a:prstClr>
                </a:solidFill>
              </a:rPr>
              <a:t>1957</a:t>
            </a:r>
          </a:p>
          <a:p>
            <a:r>
              <a:rPr lang="pt-PT" sz="1400" dirty="0" smtClean="0">
                <a:solidFill>
                  <a:prstClr val="black">
                    <a:lumMod val="85000"/>
                    <a:lumOff val="15000"/>
                  </a:prstClr>
                </a:solidFill>
              </a:rPr>
              <a:t>Bélgica </a:t>
            </a:r>
          </a:p>
          <a:p>
            <a:r>
              <a:rPr lang="pt-PT" sz="1400" dirty="0" smtClean="0">
                <a:solidFill>
                  <a:prstClr val="black">
                    <a:lumMod val="85000"/>
                    <a:lumOff val="15000"/>
                  </a:prstClr>
                </a:solidFill>
              </a:rPr>
              <a:t>Alemanha </a:t>
            </a:r>
          </a:p>
          <a:p>
            <a:r>
              <a:rPr lang="pt-PT" sz="1400" dirty="0" smtClean="0">
                <a:solidFill>
                  <a:prstClr val="black">
                    <a:lumMod val="85000"/>
                    <a:lumOff val="15000"/>
                  </a:prstClr>
                </a:solidFill>
              </a:rPr>
              <a:t>França </a:t>
            </a:r>
          </a:p>
          <a:p>
            <a:r>
              <a:rPr lang="pt-PT" sz="1400" dirty="0" smtClean="0">
                <a:solidFill>
                  <a:prstClr val="black">
                    <a:lumMod val="85000"/>
                    <a:lumOff val="15000"/>
                  </a:prstClr>
                </a:solidFill>
              </a:rPr>
              <a:t>Luxemburgo  </a:t>
            </a:r>
          </a:p>
          <a:p>
            <a:r>
              <a:rPr lang="pt-PT" sz="1400" dirty="0" smtClean="0">
                <a:solidFill>
                  <a:prstClr val="black">
                    <a:lumMod val="85000"/>
                    <a:lumOff val="15000"/>
                  </a:prstClr>
                </a:solidFill>
              </a:rPr>
              <a:t>Países Baixos</a:t>
            </a:r>
          </a:p>
          <a:p>
            <a:r>
              <a:rPr lang="pt-PT" sz="1400" dirty="0" smtClean="0">
                <a:solidFill>
                  <a:prstClr val="black">
                    <a:lumMod val="85000"/>
                    <a:lumOff val="15000"/>
                  </a:prstClr>
                </a:solidFill>
              </a:rPr>
              <a:t>Itália </a:t>
            </a:r>
          </a:p>
        </p:txBody>
      </p:sp>
      <p:sp>
        <p:nvSpPr>
          <p:cNvPr id="6" name="CaixaDeTexto 5"/>
          <p:cNvSpPr txBox="1"/>
          <p:nvPr/>
        </p:nvSpPr>
        <p:spPr>
          <a:xfrm>
            <a:off x="5724128" y="2773378"/>
            <a:ext cx="1152128" cy="954107"/>
          </a:xfrm>
          <a:prstGeom prst="rect">
            <a:avLst/>
          </a:prstGeom>
          <a:noFill/>
        </p:spPr>
        <p:txBody>
          <a:bodyPr wrap="square" rtlCol="0">
            <a:spAutoFit/>
          </a:bodyPr>
          <a:lstStyle/>
          <a:p>
            <a:r>
              <a:rPr lang="pt-PT" sz="1400" b="1" dirty="0" smtClean="0">
                <a:solidFill>
                  <a:prstClr val="black">
                    <a:lumMod val="85000"/>
                    <a:lumOff val="15000"/>
                  </a:prstClr>
                </a:solidFill>
              </a:rPr>
              <a:t>1973</a:t>
            </a:r>
          </a:p>
          <a:p>
            <a:r>
              <a:rPr lang="pt-PT" sz="1400" dirty="0" smtClean="0">
                <a:solidFill>
                  <a:prstClr val="black">
                    <a:lumMod val="85000"/>
                    <a:lumOff val="15000"/>
                  </a:prstClr>
                </a:solidFill>
              </a:rPr>
              <a:t>Dinamarca</a:t>
            </a:r>
          </a:p>
          <a:p>
            <a:r>
              <a:rPr lang="pt-PT" sz="1400" dirty="0" smtClean="0">
                <a:solidFill>
                  <a:srgbClr val="FF0000"/>
                </a:solidFill>
              </a:rPr>
              <a:t>Reino Unido </a:t>
            </a:r>
          </a:p>
          <a:p>
            <a:r>
              <a:rPr lang="pt-PT" sz="1400" dirty="0" smtClean="0">
                <a:solidFill>
                  <a:prstClr val="black">
                    <a:lumMod val="85000"/>
                    <a:lumOff val="15000"/>
                  </a:prstClr>
                </a:solidFill>
              </a:rPr>
              <a:t>Irlanda</a:t>
            </a:r>
          </a:p>
        </p:txBody>
      </p:sp>
      <p:sp>
        <p:nvSpPr>
          <p:cNvPr id="7" name="CaixaDeTexto 6"/>
          <p:cNvSpPr txBox="1"/>
          <p:nvPr/>
        </p:nvSpPr>
        <p:spPr>
          <a:xfrm>
            <a:off x="5724128" y="3727485"/>
            <a:ext cx="1152128" cy="523220"/>
          </a:xfrm>
          <a:prstGeom prst="rect">
            <a:avLst/>
          </a:prstGeom>
          <a:noFill/>
        </p:spPr>
        <p:txBody>
          <a:bodyPr wrap="square" rtlCol="0">
            <a:spAutoFit/>
          </a:bodyPr>
          <a:lstStyle/>
          <a:p>
            <a:r>
              <a:rPr lang="pt-PT" sz="1400" b="1" dirty="0" smtClean="0">
                <a:solidFill>
                  <a:prstClr val="black">
                    <a:lumMod val="85000"/>
                    <a:lumOff val="15000"/>
                  </a:prstClr>
                </a:solidFill>
              </a:rPr>
              <a:t>1981</a:t>
            </a:r>
          </a:p>
          <a:p>
            <a:r>
              <a:rPr lang="pt-PT" sz="1400" dirty="0" smtClean="0">
                <a:solidFill>
                  <a:prstClr val="black">
                    <a:lumMod val="85000"/>
                    <a:lumOff val="15000"/>
                  </a:prstClr>
                </a:solidFill>
              </a:rPr>
              <a:t>Grécia </a:t>
            </a:r>
          </a:p>
        </p:txBody>
      </p:sp>
      <p:sp>
        <p:nvSpPr>
          <p:cNvPr id="8" name="CaixaDeTexto 7"/>
          <p:cNvSpPr txBox="1"/>
          <p:nvPr/>
        </p:nvSpPr>
        <p:spPr>
          <a:xfrm>
            <a:off x="5724128" y="4312672"/>
            <a:ext cx="1152128" cy="738664"/>
          </a:xfrm>
          <a:prstGeom prst="rect">
            <a:avLst/>
          </a:prstGeom>
          <a:noFill/>
        </p:spPr>
        <p:txBody>
          <a:bodyPr wrap="square" rtlCol="0">
            <a:spAutoFit/>
          </a:bodyPr>
          <a:lstStyle/>
          <a:p>
            <a:r>
              <a:rPr lang="pt-PT" sz="1400" b="1" dirty="0" smtClean="0">
                <a:solidFill>
                  <a:prstClr val="black">
                    <a:lumMod val="85000"/>
                    <a:lumOff val="15000"/>
                  </a:prstClr>
                </a:solidFill>
              </a:rPr>
              <a:t>1986</a:t>
            </a:r>
          </a:p>
          <a:p>
            <a:r>
              <a:rPr lang="pt-PT" sz="1400" dirty="0" smtClean="0">
                <a:solidFill>
                  <a:prstClr val="black">
                    <a:lumMod val="85000"/>
                    <a:lumOff val="15000"/>
                  </a:prstClr>
                </a:solidFill>
              </a:rPr>
              <a:t>Portugal </a:t>
            </a:r>
          </a:p>
          <a:p>
            <a:r>
              <a:rPr lang="pt-PT" sz="1400" dirty="0" smtClean="0">
                <a:solidFill>
                  <a:prstClr val="black">
                    <a:lumMod val="85000"/>
                    <a:lumOff val="15000"/>
                  </a:prstClr>
                </a:solidFill>
              </a:rPr>
              <a:t>Espanha</a:t>
            </a:r>
          </a:p>
        </p:txBody>
      </p:sp>
      <p:sp>
        <p:nvSpPr>
          <p:cNvPr id="9" name="CaixaDeTexto 8"/>
          <p:cNvSpPr txBox="1"/>
          <p:nvPr/>
        </p:nvSpPr>
        <p:spPr>
          <a:xfrm>
            <a:off x="5756403" y="5204812"/>
            <a:ext cx="1152128" cy="954107"/>
          </a:xfrm>
          <a:prstGeom prst="rect">
            <a:avLst/>
          </a:prstGeom>
          <a:noFill/>
        </p:spPr>
        <p:txBody>
          <a:bodyPr wrap="square" rtlCol="0">
            <a:spAutoFit/>
          </a:bodyPr>
          <a:lstStyle/>
          <a:p>
            <a:r>
              <a:rPr lang="pt-PT" sz="1400" b="1" dirty="0" smtClean="0">
                <a:solidFill>
                  <a:prstClr val="black">
                    <a:lumMod val="85000"/>
                    <a:lumOff val="15000"/>
                  </a:prstClr>
                </a:solidFill>
              </a:rPr>
              <a:t>1995</a:t>
            </a:r>
          </a:p>
          <a:p>
            <a:r>
              <a:rPr lang="pt-PT" sz="1400" dirty="0" smtClean="0">
                <a:solidFill>
                  <a:prstClr val="black">
                    <a:lumMod val="85000"/>
                    <a:lumOff val="15000"/>
                  </a:prstClr>
                </a:solidFill>
              </a:rPr>
              <a:t>Áustria </a:t>
            </a:r>
          </a:p>
          <a:p>
            <a:r>
              <a:rPr lang="pt-PT" sz="1400" dirty="0" smtClean="0">
                <a:solidFill>
                  <a:prstClr val="black">
                    <a:lumMod val="85000"/>
                    <a:lumOff val="15000"/>
                  </a:prstClr>
                </a:solidFill>
              </a:rPr>
              <a:t>Finlândia </a:t>
            </a:r>
          </a:p>
          <a:p>
            <a:r>
              <a:rPr lang="pt-PT" sz="1400" dirty="0" smtClean="0">
                <a:solidFill>
                  <a:prstClr val="black">
                    <a:lumMod val="85000"/>
                    <a:lumOff val="15000"/>
                  </a:prstClr>
                </a:solidFill>
              </a:rPr>
              <a:t>Suécia </a:t>
            </a:r>
          </a:p>
        </p:txBody>
      </p:sp>
      <p:sp>
        <p:nvSpPr>
          <p:cNvPr id="10" name="CaixaDeTexto 9"/>
          <p:cNvSpPr txBox="1"/>
          <p:nvPr/>
        </p:nvSpPr>
        <p:spPr>
          <a:xfrm>
            <a:off x="7308304" y="2054154"/>
            <a:ext cx="1516599" cy="2677656"/>
          </a:xfrm>
          <a:prstGeom prst="rect">
            <a:avLst/>
          </a:prstGeom>
          <a:noFill/>
        </p:spPr>
        <p:txBody>
          <a:bodyPr wrap="square" rtlCol="0">
            <a:spAutoFit/>
          </a:bodyPr>
          <a:lstStyle/>
          <a:p>
            <a:r>
              <a:rPr lang="pt-PT" sz="1400" b="1" dirty="0" smtClean="0">
                <a:solidFill>
                  <a:prstClr val="black">
                    <a:lumMod val="85000"/>
                    <a:lumOff val="15000"/>
                  </a:prstClr>
                </a:solidFill>
              </a:rPr>
              <a:t>2004</a:t>
            </a:r>
          </a:p>
          <a:p>
            <a:r>
              <a:rPr lang="pt-PT" sz="1400" dirty="0">
                <a:solidFill>
                  <a:prstClr val="black">
                    <a:lumMod val="85000"/>
                    <a:lumOff val="15000"/>
                  </a:prstClr>
                </a:solidFill>
              </a:rPr>
              <a:t>Chipre</a:t>
            </a:r>
          </a:p>
          <a:p>
            <a:r>
              <a:rPr lang="pt-PT" sz="1400" dirty="0" smtClean="0">
                <a:solidFill>
                  <a:prstClr val="black">
                    <a:lumMod val="85000"/>
                    <a:lumOff val="15000"/>
                  </a:prstClr>
                </a:solidFill>
              </a:rPr>
              <a:t>Chéquia</a:t>
            </a:r>
            <a:endParaRPr lang="pt-PT" sz="1400" dirty="0">
              <a:solidFill>
                <a:prstClr val="black">
                  <a:lumMod val="85000"/>
                  <a:lumOff val="15000"/>
                </a:prstClr>
              </a:solidFill>
            </a:endParaRPr>
          </a:p>
          <a:p>
            <a:r>
              <a:rPr lang="pt-PT" sz="1400" dirty="0">
                <a:solidFill>
                  <a:prstClr val="black">
                    <a:lumMod val="85000"/>
                    <a:lumOff val="15000"/>
                  </a:prstClr>
                </a:solidFill>
              </a:rPr>
              <a:t>Estónia</a:t>
            </a:r>
          </a:p>
          <a:p>
            <a:r>
              <a:rPr lang="pt-PT" sz="1400" dirty="0">
                <a:solidFill>
                  <a:prstClr val="black">
                    <a:lumMod val="85000"/>
                    <a:lumOff val="15000"/>
                  </a:prstClr>
                </a:solidFill>
              </a:rPr>
              <a:t>Hungria</a:t>
            </a:r>
          </a:p>
          <a:p>
            <a:r>
              <a:rPr lang="pt-PT" sz="1400" dirty="0">
                <a:solidFill>
                  <a:prstClr val="black">
                    <a:lumMod val="85000"/>
                    <a:lumOff val="15000"/>
                  </a:prstClr>
                </a:solidFill>
              </a:rPr>
              <a:t>Letónia</a:t>
            </a:r>
          </a:p>
          <a:p>
            <a:r>
              <a:rPr lang="pt-PT" sz="1400" dirty="0">
                <a:solidFill>
                  <a:prstClr val="black">
                    <a:lumMod val="85000"/>
                    <a:lumOff val="15000"/>
                  </a:prstClr>
                </a:solidFill>
              </a:rPr>
              <a:t>Lituânia</a:t>
            </a:r>
          </a:p>
          <a:p>
            <a:r>
              <a:rPr lang="pt-PT" sz="1400" dirty="0">
                <a:solidFill>
                  <a:prstClr val="black">
                    <a:lumMod val="85000"/>
                    <a:lumOff val="15000"/>
                  </a:prstClr>
                </a:solidFill>
              </a:rPr>
              <a:t>Malta</a:t>
            </a:r>
          </a:p>
          <a:p>
            <a:r>
              <a:rPr lang="pt-PT" sz="1400" dirty="0">
                <a:solidFill>
                  <a:prstClr val="black">
                    <a:lumMod val="85000"/>
                    <a:lumOff val="15000"/>
                  </a:prstClr>
                </a:solidFill>
              </a:rPr>
              <a:t>Polónia</a:t>
            </a:r>
          </a:p>
          <a:p>
            <a:r>
              <a:rPr lang="pt-PT" sz="1400" dirty="0">
                <a:solidFill>
                  <a:prstClr val="black">
                    <a:lumMod val="85000"/>
                    <a:lumOff val="15000"/>
                  </a:prstClr>
                </a:solidFill>
              </a:rPr>
              <a:t>Eslovénia</a:t>
            </a:r>
          </a:p>
          <a:p>
            <a:r>
              <a:rPr lang="pt-PT" sz="1400" dirty="0">
                <a:solidFill>
                  <a:prstClr val="black">
                    <a:lumMod val="85000"/>
                    <a:lumOff val="15000"/>
                  </a:prstClr>
                </a:solidFill>
              </a:rPr>
              <a:t>Eslováquia</a:t>
            </a:r>
          </a:p>
          <a:p>
            <a:endParaRPr lang="pt-PT" sz="1400" b="1" dirty="0" smtClean="0">
              <a:solidFill>
                <a:prstClr val="black">
                  <a:lumMod val="85000"/>
                  <a:lumOff val="15000"/>
                </a:prstClr>
              </a:solidFill>
            </a:endParaRPr>
          </a:p>
        </p:txBody>
      </p:sp>
      <p:sp>
        <p:nvSpPr>
          <p:cNvPr id="11" name="CaixaDeTexto 10"/>
          <p:cNvSpPr txBox="1"/>
          <p:nvPr/>
        </p:nvSpPr>
        <p:spPr>
          <a:xfrm>
            <a:off x="7308304" y="1162188"/>
            <a:ext cx="1152128" cy="738664"/>
          </a:xfrm>
          <a:prstGeom prst="rect">
            <a:avLst/>
          </a:prstGeom>
          <a:noFill/>
        </p:spPr>
        <p:txBody>
          <a:bodyPr wrap="square" rtlCol="0">
            <a:spAutoFit/>
          </a:bodyPr>
          <a:lstStyle/>
          <a:p>
            <a:r>
              <a:rPr lang="pt-PT" sz="1400" b="1" dirty="0" smtClean="0">
                <a:solidFill>
                  <a:prstClr val="black">
                    <a:lumMod val="85000"/>
                    <a:lumOff val="15000"/>
                  </a:prstClr>
                </a:solidFill>
              </a:rPr>
              <a:t>2007</a:t>
            </a:r>
          </a:p>
          <a:p>
            <a:r>
              <a:rPr lang="pt-PT" sz="1400" dirty="0" smtClean="0">
                <a:solidFill>
                  <a:prstClr val="black">
                    <a:lumMod val="85000"/>
                    <a:lumOff val="15000"/>
                  </a:prstClr>
                </a:solidFill>
              </a:rPr>
              <a:t>Bulgária </a:t>
            </a:r>
          </a:p>
          <a:p>
            <a:r>
              <a:rPr lang="pt-PT" sz="1400" dirty="0" smtClean="0">
                <a:solidFill>
                  <a:prstClr val="black">
                    <a:lumMod val="85000"/>
                    <a:lumOff val="15000"/>
                  </a:prstClr>
                </a:solidFill>
              </a:rPr>
              <a:t>Roménia</a:t>
            </a:r>
          </a:p>
        </p:txBody>
      </p:sp>
      <p:sp>
        <p:nvSpPr>
          <p:cNvPr id="12" name="CaixaDeTexto 11"/>
          <p:cNvSpPr txBox="1"/>
          <p:nvPr/>
        </p:nvSpPr>
        <p:spPr>
          <a:xfrm>
            <a:off x="7308304" y="5420255"/>
            <a:ext cx="1152128" cy="523220"/>
          </a:xfrm>
          <a:prstGeom prst="rect">
            <a:avLst/>
          </a:prstGeom>
          <a:noFill/>
        </p:spPr>
        <p:txBody>
          <a:bodyPr wrap="square" rtlCol="0">
            <a:spAutoFit/>
          </a:bodyPr>
          <a:lstStyle/>
          <a:p>
            <a:r>
              <a:rPr lang="pt-PT" sz="1400" b="1" dirty="0" smtClean="0">
                <a:solidFill>
                  <a:prstClr val="black">
                    <a:lumMod val="85000"/>
                    <a:lumOff val="15000"/>
                  </a:prstClr>
                </a:solidFill>
              </a:rPr>
              <a:t>2020</a:t>
            </a:r>
          </a:p>
          <a:p>
            <a:r>
              <a:rPr lang="pt-PT" sz="1400" dirty="0" smtClean="0">
                <a:solidFill>
                  <a:prstClr val="black">
                    <a:lumMod val="85000"/>
                    <a:lumOff val="15000"/>
                  </a:prstClr>
                </a:solidFill>
              </a:rPr>
              <a:t>Saída RU</a:t>
            </a:r>
          </a:p>
        </p:txBody>
      </p:sp>
      <p:sp>
        <p:nvSpPr>
          <p:cNvPr id="13" name="CaixaDeTexto 12"/>
          <p:cNvSpPr txBox="1"/>
          <p:nvPr/>
        </p:nvSpPr>
        <p:spPr>
          <a:xfrm>
            <a:off x="7308304" y="4717989"/>
            <a:ext cx="1152128" cy="523220"/>
          </a:xfrm>
          <a:prstGeom prst="rect">
            <a:avLst/>
          </a:prstGeom>
          <a:noFill/>
        </p:spPr>
        <p:txBody>
          <a:bodyPr wrap="square" rtlCol="0">
            <a:spAutoFit/>
          </a:bodyPr>
          <a:lstStyle/>
          <a:p>
            <a:r>
              <a:rPr lang="pt-PT" sz="1400" b="1" dirty="0" smtClean="0">
                <a:solidFill>
                  <a:prstClr val="black">
                    <a:lumMod val="85000"/>
                    <a:lumOff val="15000"/>
                  </a:prstClr>
                </a:solidFill>
              </a:rPr>
              <a:t>2013</a:t>
            </a:r>
          </a:p>
          <a:p>
            <a:r>
              <a:rPr lang="pt-PT" sz="1400" dirty="0" smtClean="0">
                <a:solidFill>
                  <a:prstClr val="black">
                    <a:lumMod val="85000"/>
                    <a:lumOff val="15000"/>
                  </a:prstClr>
                </a:solidFill>
              </a:rPr>
              <a:t>Croácia </a:t>
            </a:r>
          </a:p>
        </p:txBody>
      </p:sp>
    </p:spTree>
    <p:extLst>
      <p:ext uri="{BB962C8B-B14F-4D97-AF65-F5344CB8AC3E}">
        <p14:creationId xmlns:p14="http://schemas.microsoft.com/office/powerpoint/2010/main" val="17329154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Rectângulo 2"/>
          <p:cNvSpPr/>
          <p:nvPr/>
        </p:nvSpPr>
        <p:spPr>
          <a:xfrm>
            <a:off x="539552" y="692696"/>
            <a:ext cx="8136904" cy="495520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2800" b="1" i="0" u="none" strike="noStrike" kern="1200" cap="none" spc="0" normalizeH="0" baseline="0" noProof="0" dirty="0">
                <a:ln>
                  <a:noFill/>
                </a:ln>
                <a:solidFill>
                  <a:srgbClr val="1F497D"/>
                </a:solidFill>
                <a:effectLst/>
                <a:uLnTx/>
                <a:uFillTx/>
                <a:latin typeface="Calibri"/>
                <a:ea typeface="+mn-ea"/>
                <a:cs typeface="+mn-cs"/>
              </a:rPr>
              <a:t>A construção europeia - princípios gerais </a:t>
            </a:r>
            <a:endParaRPr kumimoji="0" lang="pt-PT" sz="2800" b="1" i="0" u="none" strike="noStrike" kern="1200" cap="none" spc="0" normalizeH="0" baseline="0" noProof="0" dirty="0" smtClean="0">
              <a:ln>
                <a:noFill/>
              </a:ln>
              <a:solidFill>
                <a:srgbClr val="1F497D"/>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t-PT" sz="2800" b="1" i="0" u="none" strike="noStrike" kern="1200" cap="none" spc="0" normalizeH="0" baseline="0" noProof="0" dirty="0">
              <a:ln>
                <a:noFill/>
              </a:ln>
              <a:solidFill>
                <a:srgbClr val="1F497D"/>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Desde </a:t>
            </a: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que começou por ser uma união meramente económica evoluiu para uma organização com uma vasta gama de domínios de intervenção, desde o clima, o ambiente e a saúde até às relações externas e a segurança, passando pela justiça e a migração. Em 1993, a Comunidade Económica Europeia (CEE) passou a chamar-se União Europeia (UE) – refletindo esta evolução.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O desígnio político manifestou-se preferencialmente no domínio económico na construção de um mercado comum, sem fronteiras entre os Estados Membros e uma pauta exterior comum face a países terceiros, nas seguintes dimensões de liberdade</a:t>
            </a:r>
            <a:r>
              <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a:p>
            <a:pPr marL="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Circulação de mercadorias </a:t>
            </a:r>
          </a:p>
          <a:p>
            <a:pPr marL="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Circulação de serviços</a:t>
            </a:r>
          </a:p>
          <a:p>
            <a:pPr marL="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Circulação de capitais</a:t>
            </a:r>
          </a:p>
          <a:p>
            <a:pPr marL="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Circulação de pessoas </a:t>
            </a:r>
          </a:p>
          <a:p>
            <a:pPr marL="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Concorrência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t-PT" sz="18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1800" b="0" i="0" u="none" strike="noStrike" kern="1200" cap="none" spc="0" normalizeH="0" baseline="0" noProof="0" dirty="0" smtClean="0">
                <a:ln>
                  <a:noFill/>
                </a:ln>
                <a:solidFill>
                  <a:prstClr val="black"/>
                </a:solidFill>
                <a:effectLst/>
                <a:uLnTx/>
                <a:uFillTx/>
                <a:latin typeface="Calibri"/>
                <a:ea typeface="+mn-ea"/>
                <a:cs typeface="+mn-cs"/>
              </a:rPr>
              <a:t> </a:t>
            </a:r>
            <a:endParaRPr kumimoji="0" lang="pt-PT"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416581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ângulo 1"/>
          <p:cNvSpPr/>
          <p:nvPr/>
        </p:nvSpPr>
        <p:spPr>
          <a:xfrm>
            <a:off x="514425" y="620688"/>
            <a:ext cx="8136904" cy="4924425"/>
          </a:xfrm>
          <a:prstGeom prst="rect">
            <a:avLst/>
          </a:prstGeom>
        </p:spPr>
        <p:txBody>
          <a:bodyPr wrap="square">
            <a:spAutoFit/>
          </a:bodyPr>
          <a:lstStyle/>
          <a:p>
            <a:r>
              <a:rPr lang="pt-PT" b="1" dirty="0" smtClean="0">
                <a:solidFill>
                  <a:srgbClr val="1F497D"/>
                </a:solidFill>
              </a:rPr>
              <a:t>Valores</a:t>
            </a:r>
          </a:p>
          <a:p>
            <a:endParaRPr lang="pt-PT" b="1" dirty="0">
              <a:solidFill>
                <a:srgbClr val="1F497D"/>
              </a:solidFill>
            </a:endParaRPr>
          </a:p>
          <a:p>
            <a:r>
              <a:rPr lang="pt-PT" sz="1600" dirty="0">
                <a:solidFill>
                  <a:prstClr val="black">
                    <a:lumMod val="85000"/>
                    <a:lumOff val="15000"/>
                  </a:prstClr>
                </a:solidFill>
                <a:latin typeface="Calibri"/>
              </a:rPr>
              <a:t>Os valores da UE são comuns aos países que a compõem, numa sociedade em que prevalecem a inclusão, a tolerância, a justiça, a solidariedade e a não discriminação. </a:t>
            </a:r>
            <a:endParaRPr lang="pt-PT" sz="1600" dirty="0" smtClean="0">
              <a:solidFill>
                <a:prstClr val="black">
                  <a:lumMod val="85000"/>
                  <a:lumOff val="15000"/>
                </a:prstClr>
              </a:solidFill>
              <a:latin typeface="Calibri"/>
            </a:endParaRPr>
          </a:p>
          <a:p>
            <a:endParaRPr lang="pt-PT" sz="1600" dirty="0">
              <a:solidFill>
                <a:prstClr val="black">
                  <a:lumMod val="85000"/>
                  <a:lumOff val="15000"/>
                </a:prstClr>
              </a:solidFill>
              <a:latin typeface="Calibri"/>
            </a:endParaRPr>
          </a:p>
          <a:p>
            <a:r>
              <a:rPr lang="pt-PT" sz="1600" dirty="0" smtClean="0">
                <a:solidFill>
                  <a:prstClr val="black">
                    <a:lumMod val="85000"/>
                    <a:lumOff val="15000"/>
                  </a:prstClr>
                </a:solidFill>
                <a:latin typeface="Calibri"/>
              </a:rPr>
              <a:t>Estes </a:t>
            </a:r>
            <a:r>
              <a:rPr lang="pt-PT" sz="1600" dirty="0">
                <a:solidFill>
                  <a:prstClr val="black">
                    <a:lumMod val="85000"/>
                    <a:lumOff val="15000"/>
                  </a:prstClr>
                </a:solidFill>
                <a:latin typeface="Calibri"/>
              </a:rPr>
              <a:t>valores são parte integrante do modo de vida europeu</a:t>
            </a:r>
            <a:r>
              <a:rPr lang="pt-PT" sz="1600" dirty="0" smtClean="0">
                <a:solidFill>
                  <a:prstClr val="black">
                    <a:lumMod val="85000"/>
                    <a:lumOff val="15000"/>
                  </a:prstClr>
                </a:solidFill>
                <a:latin typeface="Calibri"/>
              </a:rPr>
              <a:t>:</a:t>
            </a:r>
          </a:p>
          <a:p>
            <a:endParaRPr lang="pt-PT" sz="1600" dirty="0">
              <a:solidFill>
                <a:prstClr val="black">
                  <a:lumMod val="85000"/>
                  <a:lumOff val="15000"/>
                </a:prstClr>
              </a:solidFill>
              <a:latin typeface="Calibri"/>
            </a:endParaRPr>
          </a:p>
          <a:p>
            <a:pPr marL="285750" indent="-285750">
              <a:lnSpc>
                <a:spcPct val="150000"/>
              </a:lnSpc>
              <a:buFont typeface="Arial" pitchFamily="34" charset="0"/>
              <a:buChar char="•"/>
            </a:pPr>
            <a:r>
              <a:rPr lang="pt-PT" sz="1600" dirty="0">
                <a:solidFill>
                  <a:prstClr val="black">
                    <a:lumMod val="85000"/>
                    <a:lumOff val="15000"/>
                  </a:prstClr>
                </a:solidFill>
                <a:latin typeface="Calibri"/>
              </a:rPr>
              <a:t>Dignidade do ser humano</a:t>
            </a:r>
          </a:p>
          <a:p>
            <a:pPr marL="285750" indent="-285750">
              <a:lnSpc>
                <a:spcPct val="150000"/>
              </a:lnSpc>
              <a:buFont typeface="Arial" pitchFamily="34" charset="0"/>
              <a:buChar char="•"/>
            </a:pPr>
            <a:r>
              <a:rPr lang="pt-PT" sz="1600" dirty="0">
                <a:solidFill>
                  <a:prstClr val="black">
                    <a:lumMod val="85000"/>
                    <a:lumOff val="15000"/>
                  </a:prstClr>
                </a:solidFill>
                <a:latin typeface="Calibri"/>
              </a:rPr>
              <a:t>Liberdade</a:t>
            </a:r>
          </a:p>
          <a:p>
            <a:pPr marL="285750" indent="-285750">
              <a:lnSpc>
                <a:spcPct val="150000"/>
              </a:lnSpc>
              <a:buFont typeface="Arial" pitchFamily="34" charset="0"/>
              <a:buChar char="•"/>
            </a:pPr>
            <a:r>
              <a:rPr lang="pt-PT" sz="1600" dirty="0">
                <a:solidFill>
                  <a:prstClr val="black">
                    <a:lumMod val="85000"/>
                    <a:lumOff val="15000"/>
                  </a:prstClr>
                </a:solidFill>
                <a:latin typeface="Calibri"/>
              </a:rPr>
              <a:t>Democracia</a:t>
            </a:r>
          </a:p>
          <a:p>
            <a:pPr marL="285750" indent="-285750">
              <a:lnSpc>
                <a:spcPct val="150000"/>
              </a:lnSpc>
              <a:buFont typeface="Arial" pitchFamily="34" charset="0"/>
              <a:buChar char="•"/>
            </a:pPr>
            <a:r>
              <a:rPr lang="pt-PT" sz="1600" dirty="0">
                <a:solidFill>
                  <a:prstClr val="black">
                    <a:lumMod val="85000"/>
                    <a:lumOff val="15000"/>
                  </a:prstClr>
                </a:solidFill>
                <a:latin typeface="Calibri"/>
              </a:rPr>
              <a:t>Igualdade</a:t>
            </a:r>
          </a:p>
          <a:p>
            <a:pPr marL="285750" indent="-285750">
              <a:lnSpc>
                <a:spcPct val="150000"/>
              </a:lnSpc>
              <a:buFont typeface="Arial" pitchFamily="34" charset="0"/>
              <a:buChar char="•"/>
            </a:pPr>
            <a:r>
              <a:rPr lang="pt-PT" sz="1600" dirty="0">
                <a:solidFill>
                  <a:prstClr val="black">
                    <a:lumMod val="85000"/>
                    <a:lumOff val="15000"/>
                  </a:prstClr>
                </a:solidFill>
                <a:latin typeface="Calibri"/>
              </a:rPr>
              <a:t>Estado de Direito</a:t>
            </a:r>
          </a:p>
          <a:p>
            <a:pPr marL="285750" indent="-285750">
              <a:lnSpc>
                <a:spcPct val="150000"/>
              </a:lnSpc>
              <a:buFont typeface="Arial" pitchFamily="34" charset="0"/>
              <a:buChar char="•"/>
            </a:pPr>
            <a:r>
              <a:rPr lang="pt-PT" sz="1600" dirty="0">
                <a:solidFill>
                  <a:prstClr val="black">
                    <a:lumMod val="85000"/>
                    <a:lumOff val="15000"/>
                  </a:prstClr>
                </a:solidFill>
                <a:latin typeface="Calibri"/>
              </a:rPr>
              <a:t>Direitos humanos</a:t>
            </a:r>
          </a:p>
          <a:p>
            <a:endParaRPr lang="pt-PT" dirty="0">
              <a:solidFill>
                <a:prstClr val="black">
                  <a:lumMod val="85000"/>
                  <a:lumOff val="15000"/>
                </a:prstClr>
              </a:solidFill>
            </a:endParaRPr>
          </a:p>
          <a:p>
            <a:endParaRPr lang="pt-PT" dirty="0">
              <a:solidFill>
                <a:prstClr val="black">
                  <a:lumMod val="85000"/>
                  <a:lumOff val="15000"/>
                </a:prstClr>
              </a:solidFill>
            </a:endParaRPr>
          </a:p>
          <a:p>
            <a:endParaRPr lang="pt-PT" dirty="0" smtClean="0">
              <a:solidFill>
                <a:prstClr val="black">
                  <a:lumMod val="85000"/>
                  <a:lumOff val="15000"/>
                </a:prstClr>
              </a:solidFill>
            </a:endParaRPr>
          </a:p>
        </p:txBody>
      </p:sp>
    </p:spTree>
    <p:extLst>
      <p:ext uri="{BB962C8B-B14F-4D97-AF65-F5344CB8AC3E}">
        <p14:creationId xmlns:p14="http://schemas.microsoft.com/office/powerpoint/2010/main" val="179761629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5_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TotalTime>
  <Words>2400</Words>
  <Application>Microsoft Office PowerPoint</Application>
  <PresentationFormat>Apresentação no Ecrã (4:3)</PresentationFormat>
  <Paragraphs>218</Paragraphs>
  <Slides>16</Slides>
  <Notes>0</Notes>
  <HiddenSlides>0</HiddenSlides>
  <MMClips>0</MMClips>
  <ScaleCrop>false</ScaleCrop>
  <HeadingPairs>
    <vt:vector size="6" baseType="variant">
      <vt:variant>
        <vt:lpstr>Tipos de letra usados</vt:lpstr>
      </vt:variant>
      <vt:variant>
        <vt:i4>2</vt:i4>
      </vt:variant>
      <vt:variant>
        <vt:lpstr>Tema</vt:lpstr>
      </vt:variant>
      <vt:variant>
        <vt:i4>3</vt:i4>
      </vt:variant>
      <vt:variant>
        <vt:lpstr>Títulos dos diapositivos</vt:lpstr>
      </vt:variant>
      <vt:variant>
        <vt:i4>16</vt:i4>
      </vt:variant>
    </vt:vector>
  </HeadingPairs>
  <TitlesOfParts>
    <vt:vector size="21" baseType="lpstr">
      <vt:lpstr>Arial</vt:lpstr>
      <vt:lpstr>Calibri</vt:lpstr>
      <vt:lpstr>Tema do Office</vt:lpstr>
      <vt:lpstr>15_Tema do Office</vt:lpstr>
      <vt:lpstr>2_Tema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Diapositivo 1</dc:title>
  <dc:creator>David Monteiro</dc:creator>
  <cp:lastModifiedBy>Susana Soares Paulino</cp:lastModifiedBy>
  <cp:revision>54</cp:revision>
  <cp:lastPrinted>2019-10-02T10:26:05Z</cp:lastPrinted>
  <dcterms:created xsi:type="dcterms:W3CDTF">2011-11-03T13:47:38Z</dcterms:created>
  <dcterms:modified xsi:type="dcterms:W3CDTF">2023-03-10T12:18:32Z</dcterms:modified>
</cp:coreProperties>
</file>